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348" r:id="rId5"/>
    <p:sldId id="349" r:id="rId6"/>
    <p:sldId id="258" r:id="rId7"/>
    <p:sldId id="261" r:id="rId8"/>
    <p:sldId id="332" r:id="rId9"/>
    <p:sldId id="262" r:id="rId10"/>
    <p:sldId id="267" r:id="rId11"/>
    <p:sldId id="323" r:id="rId12"/>
    <p:sldId id="324" r:id="rId13"/>
    <p:sldId id="281" r:id="rId14"/>
    <p:sldId id="325" r:id="rId15"/>
    <p:sldId id="287" r:id="rId16"/>
    <p:sldId id="313" r:id="rId17"/>
    <p:sldId id="265" r:id="rId18"/>
    <p:sldId id="316" r:id="rId19"/>
    <p:sldId id="268" r:id="rId20"/>
    <p:sldId id="269" r:id="rId21"/>
    <p:sldId id="270" r:id="rId22"/>
    <p:sldId id="276" r:id="rId23"/>
    <p:sldId id="271" r:id="rId24"/>
    <p:sldId id="280" r:id="rId25"/>
    <p:sldId id="314" r:id="rId26"/>
    <p:sldId id="279" r:id="rId27"/>
    <p:sldId id="274" r:id="rId28"/>
    <p:sldId id="272" r:id="rId29"/>
    <p:sldId id="311" r:id="rId30"/>
    <p:sldId id="306" r:id="rId31"/>
    <p:sldId id="303" r:id="rId32"/>
    <p:sldId id="304" r:id="rId33"/>
    <p:sldId id="309" r:id="rId34"/>
    <p:sldId id="310" r:id="rId35"/>
    <p:sldId id="308" r:id="rId36"/>
    <p:sldId id="307" r:id="rId37"/>
    <p:sldId id="305" r:id="rId38"/>
    <p:sldId id="312" r:id="rId39"/>
    <p:sldId id="319" r:id="rId40"/>
    <p:sldId id="315" r:id="rId41"/>
    <p:sldId id="322" r:id="rId42"/>
    <p:sldId id="273" r:id="rId43"/>
    <p:sldId id="346" r:id="rId44"/>
    <p:sldId id="259" r:id="rId45"/>
    <p:sldId id="327" r:id="rId46"/>
    <p:sldId id="328" r:id="rId47"/>
    <p:sldId id="278" r:id="rId48"/>
    <p:sldId id="345" r:id="rId49"/>
    <p:sldId id="334" r:id="rId50"/>
    <p:sldId id="330" r:id="rId51"/>
    <p:sldId id="344" r:id="rId52"/>
    <p:sldId id="331" r:id="rId53"/>
    <p:sldId id="335" r:id="rId54"/>
    <p:sldId id="336" r:id="rId55"/>
    <p:sldId id="293" r:id="rId56"/>
    <p:sldId id="338" r:id="rId57"/>
    <p:sldId id="339" r:id="rId58"/>
    <p:sldId id="341" r:id="rId59"/>
    <p:sldId id="301" r:id="rId60"/>
    <p:sldId id="350" r:id="rId61"/>
    <p:sldId id="337" r:id="rId62"/>
    <p:sldId id="342" r:id="rId63"/>
    <p:sldId id="302" r:id="rId64"/>
    <p:sldId id="321" r:id="rId65"/>
    <p:sldId id="260" r:id="rId66"/>
    <p:sldId id="297" r:id="rId67"/>
    <p:sldId id="300" r:id="rId68"/>
    <p:sldId id="299" r:id="rId69"/>
    <p:sldId id="298" r:id="rId70"/>
    <p:sldId id="343" r:id="rId71"/>
    <p:sldId id="347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39"/>
    <p:restoredTop sz="94595"/>
  </p:normalViewPr>
  <p:slideViewPr>
    <p:cSldViewPr snapToGrid="0" snapToObjects="1">
      <p:cViewPr>
        <p:scale>
          <a:sx n="89" d="100"/>
          <a:sy n="89" d="100"/>
        </p:scale>
        <p:origin x="76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8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8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5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45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29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13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78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4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3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8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3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3DAAF-82CB-DC46-AA70-FE6FB34A4891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ED72-C455-9344-8BED-62BA55E89D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0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DtqSIplGXOA" TargetMode="External"/><Relationship Id="rId5" Type="http://schemas.openxmlformats.org/officeDocument/2006/relationships/image" Target="../media/image15.png"/><Relationship Id="rId6" Type="http://schemas.openxmlformats.org/officeDocument/2006/relationships/hyperlink" Target="https://www.youtube.com/watch?v=YUdSFHFywpg" TargetMode="Externa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dnet.com/article/un-cities-contribute-70-percent-of-global-greenhouse-gas-emission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www.youtube.com/watch?v=w39L5YgMeLw" TargetMode="External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Ju5Wd1I3u4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hyperlink" Target="https://citymapper.com/paris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www.waze.com/fr/" TargetMode="External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nq46xf26mQ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OHA_Fz8j2M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NtdnPjRpzI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-ywPpRReAc" TargetMode="Externa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www.mtc.umich.edu/vision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6WfZlETbx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0_Z1O6HFR_I" TargetMode="External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gCuPx9shWT0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wsEV-lDqmo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0OgiziE20I" TargetMode="External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UCeyEKj8RM8" TargetMode="Externa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s://www.youtube.com/watch?v=skk68E7VEV0" TargetMode="External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0UYKP-jQC0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telier.net/trends/articles/francis-pisani-smart-city-capteurs-ne-indispensables-participation-citoyenne_436837" TargetMode="External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e9NvTIfcjE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xOOWk5yCMMs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ugbcB-mZz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KIu3ojtrNs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uMuMnvcYvA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IQ1Qi7XifA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8Vo3teNL-A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z7VE5W3syU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v5GCvrE1SU" TargetMode="External"/><Relationship Id="rId4" Type="http://schemas.openxmlformats.org/officeDocument/2006/relationships/image" Target="../media/image58.png"/><Relationship Id="rId5" Type="http://schemas.openxmlformats.org/officeDocument/2006/relationships/hyperlink" Target="https://www.youtube.com/watch?v=1KK1B_j75-w" TargetMode="External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n6KXCLzMZs" TargetMode="External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M4OHfSMIcE" TargetMode="External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D8Ra5ZCYY" TargetMode="External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inenouvelle.com/mediatheque/8/7/1/000231178.png" TargetMode="External"/><Relationship Id="rId3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u8bCyJUfxk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hyperlink" Target="https://youtu.be/FoEPlE8Pg7I?list=PLmtzIXlrl_WErQ-UA0duKjg09uEZXJKJf" TargetMode="External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UU0gAcam32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uDv_71ndmk" TargetMode="External"/><Relationship Id="rId3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3HB0S72iX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DGB7BsyZ-hQ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J5zi8qbmk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45SshJqOP4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xsffIAHY3I" TargetMode="External"/><Relationship Id="rId3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6NX8Lq7E8E" TargetMode="External"/><Relationship Id="rId3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icqBmAGl80" TargetMode="External"/><Relationship Id="rId3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msterdamsmartcity.com/projects/open-data-apis-gemeente-amsterdam" TargetMode="External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s://data.ratp.fr/page/voscreations/" TargetMode="External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.ratp.fr/explore/?sort=modified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pendatasoft.fr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hyperlink" Target="http://futureeverything.org/projects/smart-citizen/#setup-guide" TargetMode="Externa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martcitizen.me/#sck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hyperlink" Target="https://www.youtube.com/watch?v=u0R2-UnBdBQ" TargetMode="External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martcityhackathon.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TZhG4zaqV0" TargetMode="External"/><Relationship Id="rId3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r4kQPj0zWA" TargetMode="External"/><Relationship Id="rId3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zjDqjFcYzc" TargetMode="External"/><Relationship Id="rId3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szvEIMVsIc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guardian.com/cities/2015/may/07/india-100-smart-cities-project-social-apartheid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2cxoBvTQP9M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hyperlink" Target="https://www.youtube.com/watch?v=hILY1lw6c64" TargetMode="External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redpol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r5aJa6MkBc" TargetMode="Externa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qeAbZ6OGc" TargetMode="External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hyperlink" Target="https://www.youtube.com/watch?v=mKnYVNfIfh8" TargetMode="External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W-um_DUG9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JVK25wWvbE" TargetMode="Externa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7" y="740811"/>
            <a:ext cx="10335986" cy="572245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black">
          <a:xfrm>
            <a:off x="0" y="-8310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SMART CITY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526"/>
            <a:ext cx="10515600" cy="1325563"/>
          </a:xfrm>
        </p:spPr>
        <p:txBody>
          <a:bodyPr/>
          <a:lstStyle/>
          <a:p>
            <a:r>
              <a:rPr lang="fr-FR" dirty="0" smtClean="0"/>
              <a:t>X FACTORS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8478" y="1749425"/>
            <a:ext cx="4290459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Population </a:t>
            </a:r>
            <a:r>
              <a:rPr lang="fr-FR" dirty="0" err="1" smtClean="0"/>
              <a:t>Growth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Urbanization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Global </a:t>
            </a:r>
            <a:r>
              <a:rPr lang="fr-FR" dirty="0" err="1" smtClean="0"/>
              <a:t>Warming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Mobile and </a:t>
            </a:r>
            <a:r>
              <a:rPr lang="fr-FR" dirty="0" err="1" smtClean="0"/>
              <a:t>wireless</a:t>
            </a:r>
            <a:r>
              <a:rPr lang="fr-FR" dirty="0" smtClean="0"/>
              <a:t> technologies.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Digitalization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New </a:t>
            </a:r>
            <a:r>
              <a:rPr lang="fr-FR" dirty="0" err="1" smtClean="0"/>
              <a:t>Urban</a:t>
            </a:r>
            <a:r>
              <a:rPr lang="fr-FR" dirty="0" smtClean="0"/>
              <a:t> </a:t>
            </a:r>
            <a:r>
              <a:rPr lang="fr-FR" dirty="0" err="1" smtClean="0"/>
              <a:t>Mobility</a:t>
            </a:r>
            <a:r>
              <a:rPr lang="fr-FR" dirty="0" smtClean="0"/>
              <a:t>.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72112" y="5430813"/>
            <a:ext cx="7027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World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 reports </a:t>
            </a:r>
            <a:r>
              <a:rPr lang="fr-FR" dirty="0" err="1"/>
              <a:t>that</a:t>
            </a:r>
            <a:r>
              <a:rPr lang="fr-FR" dirty="0"/>
              <a:t> for the first time </a:t>
            </a:r>
            <a:r>
              <a:rPr lang="fr-FR" dirty="0" err="1"/>
              <a:t>ever</a:t>
            </a:r>
            <a:r>
              <a:rPr lang="fr-FR" dirty="0"/>
              <a:t>, the </a:t>
            </a:r>
            <a:r>
              <a:rPr lang="fr-FR" dirty="0" err="1"/>
              <a:t>majority</a:t>
            </a:r>
            <a:r>
              <a:rPr lang="fr-FR" dirty="0"/>
              <a:t> of the </a:t>
            </a:r>
            <a:r>
              <a:rPr lang="fr-FR" dirty="0" err="1"/>
              <a:t>world's</a:t>
            </a:r>
            <a:r>
              <a:rPr lang="fr-FR" dirty="0"/>
              <a:t> population </a:t>
            </a:r>
            <a:r>
              <a:rPr lang="fr-FR" dirty="0" err="1"/>
              <a:t>lives</a:t>
            </a:r>
            <a:r>
              <a:rPr lang="fr-FR" dirty="0"/>
              <a:t> in a city, and </a:t>
            </a:r>
            <a:r>
              <a:rPr lang="fr-FR" dirty="0" err="1"/>
              <a:t>this</a:t>
            </a:r>
            <a:r>
              <a:rPr lang="fr-FR" dirty="0"/>
              <a:t> proportion continues to </a:t>
            </a:r>
            <a:r>
              <a:rPr lang="fr-FR" dirty="0" err="1"/>
              <a:t>grow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projections of 70 percent by 2050.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12" y="1749425"/>
            <a:ext cx="6587359" cy="34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POPULATION GROWTH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1" y="2018351"/>
            <a:ext cx="5469325" cy="336078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82" y="2018351"/>
            <a:ext cx="5449663" cy="33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THREAT OF GLOBAL WARMING </a:t>
            </a:r>
            <a:endParaRPr lang="fr-FR" dirty="0"/>
          </a:p>
        </p:txBody>
      </p:sp>
      <p:pic>
        <p:nvPicPr>
          <p:cNvPr id="5" name="Espace réservé du contenu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0" y="1527149"/>
            <a:ext cx="5257844" cy="1090771"/>
          </a:xfrm>
          <a:prstGeom prst="rect">
            <a:avLst/>
          </a:prstGeom>
        </p:spPr>
      </p:pic>
      <p:pic>
        <p:nvPicPr>
          <p:cNvPr id="7" name="Espace réservé du contenu 6">
            <a:hlinkClick r:id="rId4"/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2" y="2819507"/>
            <a:ext cx="5139602" cy="3304030"/>
          </a:xfrm>
        </p:spPr>
      </p:pic>
      <p:pic>
        <p:nvPicPr>
          <p:cNvPr id="8" name="Image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10" y="2765039"/>
            <a:ext cx="5340076" cy="34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124" y="-30271"/>
            <a:ext cx="10515600" cy="1325563"/>
          </a:xfrm>
        </p:spPr>
        <p:txBody>
          <a:bodyPr/>
          <a:lstStyle/>
          <a:p>
            <a:r>
              <a:rPr lang="fr-FR" dirty="0" smtClean="0"/>
              <a:t>URBANIZATION: CHINA MEGA-CITIES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0" y="4001732"/>
            <a:ext cx="5586609" cy="268340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76" y="4177952"/>
            <a:ext cx="4928129" cy="25071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0" y="1295292"/>
            <a:ext cx="4855346" cy="2540214"/>
          </a:xfrm>
          <a:prstGeom prst="rect">
            <a:avLst/>
          </a:prstGeom>
        </p:spPr>
      </p:pic>
      <p:pic>
        <p:nvPicPr>
          <p:cNvPr id="3" name="Imag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75" y="1281772"/>
            <a:ext cx="4928129" cy="27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URBANIZATION : INDIA MEGA-CITIES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" y="1686910"/>
            <a:ext cx="5943331" cy="3484180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39" y="1686910"/>
            <a:ext cx="5712887" cy="34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NEW URBAN MOBILITY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6" y="3919371"/>
            <a:ext cx="5066778" cy="269224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4" y="3919370"/>
            <a:ext cx="5010413" cy="2807891"/>
          </a:xfrm>
          <a:prstGeom prst="rect">
            <a:avLst/>
          </a:prstGeom>
        </p:spPr>
      </p:pic>
      <p:pic>
        <p:nvPicPr>
          <p:cNvPr id="6" name="Image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6" y="1229400"/>
            <a:ext cx="5066778" cy="2566772"/>
          </a:xfrm>
          <a:prstGeom prst="rect">
            <a:avLst/>
          </a:prstGeom>
        </p:spPr>
      </p:pic>
      <p:pic>
        <p:nvPicPr>
          <p:cNvPr id="7" name="Image 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6" y="1193095"/>
            <a:ext cx="5010412" cy="2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SMART CITY AS A SYSTEM </a:t>
            </a:r>
            <a:r>
              <a:rPr lang="fr-FR" smtClean="0"/>
              <a:t>OF SMART SYSTEMS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5669" y="1325563"/>
            <a:ext cx="11430000" cy="524865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Energy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Transports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Mobility</a:t>
            </a:r>
            <a:r>
              <a:rPr lang="fr-FR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 Smart Water Management.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Waste</a:t>
            </a:r>
            <a:r>
              <a:rPr lang="fr-FR" dirty="0" smtClean="0"/>
              <a:t> Management.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Buildings.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Safety</a:t>
            </a:r>
            <a:r>
              <a:rPr lang="fr-FR" dirty="0" smtClean="0"/>
              <a:t> and Security.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Health</a:t>
            </a:r>
            <a:r>
              <a:rPr lang="fr-FR" dirty="0"/>
              <a:t>.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Smart Education.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Citizens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63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413294" cy="1164921"/>
          </a:xfrm>
        </p:spPr>
        <p:txBody>
          <a:bodyPr>
            <a:normAutofit/>
          </a:bodyPr>
          <a:lstStyle/>
          <a:p>
            <a:r>
              <a:rPr lang="fr-FR" dirty="0" smtClean="0"/>
              <a:t>SMART SECTORS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0" y="1866444"/>
            <a:ext cx="5515579" cy="3768540"/>
          </a:xfrm>
        </p:spPr>
      </p:pic>
      <p:pic>
        <p:nvPicPr>
          <p:cNvPr id="8" name="Imag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54" y="1852125"/>
            <a:ext cx="5871103" cy="37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ECO-SYSTEM : SINGAPORE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0" y="1773399"/>
            <a:ext cx="5469734" cy="3895595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64" y="1773398"/>
            <a:ext cx="6024503" cy="38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ENERGY (SMART GRIDS)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11" y="1465542"/>
            <a:ext cx="5022939" cy="3250815"/>
          </a:xfrm>
        </p:spPr>
      </p:pic>
      <p:sp>
        <p:nvSpPr>
          <p:cNvPr id="7" name="ZoneTexte 6"/>
          <p:cNvSpPr txBox="1"/>
          <p:nvPr/>
        </p:nvSpPr>
        <p:spPr>
          <a:xfrm>
            <a:off x="112735" y="1465542"/>
            <a:ext cx="6010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Modernization</a:t>
            </a:r>
            <a:r>
              <a:rPr lang="fr-FR" sz="2400" dirty="0" smtClean="0"/>
              <a:t> of power </a:t>
            </a:r>
            <a:r>
              <a:rPr lang="fr-FR" sz="2400" dirty="0" err="1" smtClean="0"/>
              <a:t>systems</a:t>
            </a:r>
            <a:r>
              <a:rPr lang="fr-FR" sz="2400" dirty="0" smtClean="0"/>
              <a:t>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</a:t>
            </a:r>
            <a:r>
              <a:rPr lang="fr-FR" sz="2400" dirty="0"/>
              <a:t>self-</a:t>
            </a:r>
            <a:r>
              <a:rPr lang="fr-FR" sz="2400" dirty="0" err="1"/>
              <a:t>healing</a:t>
            </a:r>
            <a:r>
              <a:rPr lang="fr-FR" sz="2400" dirty="0"/>
              <a:t> designs, automation, </a:t>
            </a:r>
            <a:r>
              <a:rPr lang="fr-FR" sz="2400" dirty="0" err="1"/>
              <a:t>remote</a:t>
            </a:r>
            <a:r>
              <a:rPr lang="fr-FR" sz="2400" dirty="0"/>
              <a:t> monitoring and control, and establishment of </a:t>
            </a:r>
            <a:r>
              <a:rPr lang="fr-FR" sz="2400" dirty="0" err="1"/>
              <a:t>microgrids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Information and </a:t>
            </a:r>
            <a:r>
              <a:rPr lang="fr-FR" sz="2400" dirty="0" err="1" smtClean="0"/>
              <a:t>education</a:t>
            </a:r>
            <a:r>
              <a:rPr lang="fr-FR" sz="2400" dirty="0"/>
              <a:t> </a:t>
            </a:r>
            <a:r>
              <a:rPr lang="fr-FR" sz="2400" dirty="0" smtClean="0"/>
              <a:t>of the </a:t>
            </a:r>
            <a:r>
              <a:rPr lang="fr-FR" sz="2400" dirty="0" err="1" smtClean="0"/>
              <a:t>consumers</a:t>
            </a:r>
            <a:r>
              <a:rPr lang="fr-FR" sz="2400" dirty="0" smtClean="0"/>
              <a:t> </a:t>
            </a:r>
            <a:r>
              <a:rPr lang="fr-FR" sz="2400" dirty="0"/>
              <a:t>about </a:t>
            </a:r>
            <a:r>
              <a:rPr lang="fr-FR" sz="2400" dirty="0" err="1"/>
              <a:t>their</a:t>
            </a:r>
            <a:r>
              <a:rPr lang="fr-FR" sz="2400" dirty="0"/>
              <a:t> </a:t>
            </a:r>
            <a:r>
              <a:rPr lang="fr-FR" sz="2400" dirty="0" err="1"/>
              <a:t>energy</a:t>
            </a:r>
            <a:r>
              <a:rPr lang="fr-FR" sz="2400" dirty="0"/>
              <a:t> usage, </a:t>
            </a:r>
            <a:r>
              <a:rPr lang="fr-FR" sz="2400" dirty="0" err="1"/>
              <a:t>costs</a:t>
            </a:r>
            <a:r>
              <a:rPr lang="fr-FR" sz="2400" dirty="0"/>
              <a:t> and alternative options, to </a:t>
            </a:r>
            <a:r>
              <a:rPr lang="fr-FR" sz="2400" dirty="0" err="1"/>
              <a:t>enable</a:t>
            </a:r>
            <a:r>
              <a:rPr lang="fr-FR" sz="2400" dirty="0"/>
              <a:t> </a:t>
            </a:r>
            <a:r>
              <a:rPr lang="fr-FR" sz="2400" dirty="0" err="1"/>
              <a:t>them</a:t>
            </a:r>
            <a:r>
              <a:rPr lang="fr-FR" sz="2400" dirty="0"/>
              <a:t> to </a:t>
            </a:r>
            <a:r>
              <a:rPr lang="fr-FR" sz="2400" dirty="0" err="1"/>
              <a:t>make</a:t>
            </a:r>
            <a:r>
              <a:rPr lang="fr-FR" sz="2400" dirty="0"/>
              <a:t> </a:t>
            </a:r>
            <a:r>
              <a:rPr lang="fr-FR" sz="2400" dirty="0" err="1"/>
              <a:t>decisions</a:t>
            </a:r>
            <a:r>
              <a:rPr lang="fr-FR" sz="2400" dirty="0"/>
              <a:t> </a:t>
            </a:r>
            <a:r>
              <a:rPr lang="fr-FR" sz="2400" dirty="0" err="1"/>
              <a:t>autonomously</a:t>
            </a:r>
            <a:r>
              <a:rPr lang="fr-FR" sz="2400" dirty="0"/>
              <a:t> about how and </a:t>
            </a:r>
            <a:r>
              <a:rPr lang="fr-FR" sz="2400" dirty="0" err="1"/>
              <a:t>when</a:t>
            </a:r>
            <a:r>
              <a:rPr lang="fr-FR" sz="2400" dirty="0"/>
              <a:t> to use </a:t>
            </a:r>
            <a:r>
              <a:rPr lang="fr-FR" sz="2400" dirty="0" err="1"/>
              <a:t>electricity</a:t>
            </a:r>
            <a:r>
              <a:rPr lang="fr-FR" sz="2400" dirty="0"/>
              <a:t> and fuels.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Increasing</a:t>
            </a:r>
            <a:r>
              <a:rPr lang="fr-FR" sz="2400" dirty="0" smtClean="0"/>
              <a:t> </a:t>
            </a:r>
            <a:r>
              <a:rPr lang="fr-FR" sz="2400" dirty="0" err="1" smtClean="0"/>
              <a:t>safety</a:t>
            </a:r>
            <a:r>
              <a:rPr lang="fr-FR" sz="2400" dirty="0" smtClean="0"/>
              <a:t>, </a:t>
            </a:r>
            <a:r>
              <a:rPr lang="fr-FR" sz="2400" dirty="0" err="1" smtClean="0"/>
              <a:t>security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dirty="0" err="1"/>
              <a:t>reliable</a:t>
            </a:r>
            <a:r>
              <a:rPr lang="fr-FR" sz="2400" dirty="0"/>
              <a:t> </a:t>
            </a:r>
            <a:r>
              <a:rPr lang="fr-FR" sz="2400" dirty="0" err="1"/>
              <a:t>integration</a:t>
            </a:r>
            <a:r>
              <a:rPr lang="fr-FR" sz="2400" dirty="0"/>
              <a:t> of </a:t>
            </a:r>
            <a:r>
              <a:rPr lang="fr-FR" sz="2400" dirty="0" err="1"/>
              <a:t>distributed</a:t>
            </a:r>
            <a:r>
              <a:rPr lang="fr-FR" sz="2400" dirty="0"/>
              <a:t> and </a:t>
            </a:r>
            <a:r>
              <a:rPr lang="fr-FR" sz="2400" dirty="0" err="1"/>
              <a:t>renewable</a:t>
            </a:r>
            <a:r>
              <a:rPr lang="fr-FR" sz="2400" dirty="0"/>
              <a:t> </a:t>
            </a:r>
            <a:r>
              <a:rPr lang="fr-FR" sz="2400" dirty="0" err="1"/>
              <a:t>energy</a:t>
            </a:r>
            <a:r>
              <a:rPr lang="fr-FR" sz="2400" dirty="0"/>
              <a:t> </a:t>
            </a:r>
            <a:r>
              <a:rPr lang="fr-FR" sz="2400" dirty="0" err="1"/>
              <a:t>resources</a:t>
            </a:r>
            <a:r>
              <a:rPr lang="fr-F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30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651496" y="1976107"/>
            <a:ext cx="6465562" cy="332141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r>
              <a:rPr lang="fr-FR" sz="2400" dirty="0">
                <a:latin typeface="Calibri" charset="0"/>
                <a:ea typeface="Calibri" charset="0"/>
                <a:cs typeface="Calibri" charset="0"/>
                <a:hlinkClick r:id=""/>
              </a:rPr>
              <a:t>http://flip.it/D5YJSd</a:t>
            </a:r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38" y="1479253"/>
            <a:ext cx="3214905" cy="43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9120"/>
            <a:ext cx="10515600" cy="1325563"/>
          </a:xfrm>
        </p:spPr>
        <p:txBody>
          <a:bodyPr/>
          <a:lstStyle/>
          <a:p>
            <a:r>
              <a:rPr lang="fr-FR" dirty="0" smtClean="0"/>
              <a:t>SMART TRANSPORTS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15" y="1315749"/>
            <a:ext cx="4100803" cy="2564763"/>
          </a:xfrm>
        </p:spPr>
      </p:pic>
      <p:sp>
        <p:nvSpPr>
          <p:cNvPr id="5" name="ZoneTexte 4"/>
          <p:cNvSpPr txBox="1"/>
          <p:nvPr/>
        </p:nvSpPr>
        <p:spPr>
          <a:xfrm>
            <a:off x="172233" y="1465931"/>
            <a:ext cx="62911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Wordings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: New-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mobility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grid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New-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mobility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ecosystem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Urban-mobility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Goals :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Reduction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traffic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congestion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and pollution,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mprovement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in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mobility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of people and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freight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ore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safety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security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Perimeter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transportation on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demand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to self-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driving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car.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Numerous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Actors: Tech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Automotive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Universities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Governments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pic>
        <p:nvPicPr>
          <p:cNvPr id="3" name="Image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14" y="4086333"/>
            <a:ext cx="4100804" cy="248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WATER MANAGEMENT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57" y="1619958"/>
            <a:ext cx="5486121" cy="3393476"/>
          </a:xfrm>
        </p:spPr>
      </p:pic>
      <p:sp>
        <p:nvSpPr>
          <p:cNvPr id="5" name="ZoneTexte 4"/>
          <p:cNvSpPr txBox="1"/>
          <p:nvPr/>
        </p:nvSpPr>
        <p:spPr>
          <a:xfrm>
            <a:off x="200416" y="1619958"/>
            <a:ext cx="61252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 err="1"/>
              <a:t>term</a:t>
            </a:r>
            <a:r>
              <a:rPr lang="fr-FR" sz="2400" dirty="0"/>
              <a:t> "smart water" points to water and </a:t>
            </a:r>
            <a:r>
              <a:rPr lang="fr-FR" sz="2400" dirty="0" err="1"/>
              <a:t>wastewater</a:t>
            </a:r>
            <a:r>
              <a:rPr lang="fr-FR" sz="2400" dirty="0"/>
              <a:t> infrastructure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ensures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precious</a:t>
            </a:r>
            <a:r>
              <a:rPr lang="fr-FR" sz="2400" dirty="0"/>
              <a:t> </a:t>
            </a:r>
            <a:r>
              <a:rPr lang="fr-FR" sz="2400" dirty="0" err="1"/>
              <a:t>resource</a:t>
            </a:r>
            <a:r>
              <a:rPr lang="fr-FR" sz="2400" dirty="0"/>
              <a:t> - and the </a:t>
            </a:r>
            <a:r>
              <a:rPr lang="fr-FR" sz="2400" dirty="0" err="1"/>
              <a:t>energy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to transport </a:t>
            </a:r>
            <a:r>
              <a:rPr lang="fr-FR" sz="2400" dirty="0" err="1"/>
              <a:t>it</a:t>
            </a:r>
            <a:r>
              <a:rPr lang="fr-FR" sz="2400" dirty="0"/>
              <a:t> -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managed</a:t>
            </a:r>
            <a:r>
              <a:rPr lang="fr-FR" sz="2400" dirty="0"/>
              <a:t> </a:t>
            </a:r>
            <a:r>
              <a:rPr lang="fr-FR" sz="2400" dirty="0" err="1"/>
              <a:t>effectively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A </a:t>
            </a:r>
            <a:r>
              <a:rPr lang="fr-FR" sz="2400" dirty="0"/>
              <a:t>smart water system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designed</a:t>
            </a:r>
            <a:r>
              <a:rPr lang="fr-FR" sz="2400" dirty="0"/>
              <a:t> to </a:t>
            </a:r>
            <a:r>
              <a:rPr lang="fr-FR" sz="2400" dirty="0" err="1"/>
              <a:t>gather</a:t>
            </a:r>
            <a:r>
              <a:rPr lang="fr-FR" sz="2400" dirty="0"/>
              <a:t> </a:t>
            </a:r>
            <a:r>
              <a:rPr lang="fr-FR" sz="2400" dirty="0" err="1"/>
              <a:t>meaningful</a:t>
            </a:r>
            <a:r>
              <a:rPr lang="fr-FR" sz="2400" dirty="0"/>
              <a:t> and </a:t>
            </a:r>
            <a:r>
              <a:rPr lang="fr-FR" sz="2400" dirty="0" err="1"/>
              <a:t>actionable</a:t>
            </a:r>
            <a:r>
              <a:rPr lang="fr-FR" sz="2400" dirty="0"/>
              <a:t> data about the flow, pressure and distribution of a </a:t>
            </a:r>
            <a:r>
              <a:rPr lang="fr-FR" sz="2400" dirty="0" err="1"/>
              <a:t>city's</a:t>
            </a:r>
            <a:r>
              <a:rPr lang="fr-FR" sz="2400" dirty="0"/>
              <a:t> water.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Further</a:t>
            </a:r>
            <a:r>
              <a:rPr lang="fr-FR" sz="2400" dirty="0"/>
              <a:t>,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critical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the </a:t>
            </a:r>
            <a:r>
              <a:rPr lang="fr-FR" sz="2400" dirty="0" err="1"/>
              <a:t>consumption</a:t>
            </a:r>
            <a:r>
              <a:rPr lang="fr-FR" sz="2400" dirty="0"/>
              <a:t> and </a:t>
            </a:r>
            <a:r>
              <a:rPr lang="fr-FR" sz="2400" dirty="0" err="1"/>
              <a:t>forecasting</a:t>
            </a:r>
            <a:r>
              <a:rPr lang="fr-FR" sz="2400" dirty="0"/>
              <a:t> of water use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accurate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4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WASTE MANAGEMENT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3728" y="1325563"/>
            <a:ext cx="6194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Sensors</a:t>
            </a:r>
            <a:r>
              <a:rPr lang="fr-FR" sz="2400" dirty="0" smtClean="0"/>
              <a:t> and </a:t>
            </a:r>
            <a:r>
              <a:rPr lang="fr-FR" sz="2400" dirty="0"/>
              <a:t>software system </a:t>
            </a:r>
            <a:r>
              <a:rPr lang="fr-FR" sz="2400" dirty="0" err="1"/>
              <a:t>that</a:t>
            </a:r>
            <a:r>
              <a:rPr lang="fr-FR" sz="2400" dirty="0"/>
              <a:t>,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placed</a:t>
            </a:r>
            <a:r>
              <a:rPr lang="fr-FR" sz="2400" dirty="0"/>
              <a:t> on the </a:t>
            </a:r>
            <a:r>
              <a:rPr lang="fr-FR" sz="2400" dirty="0" err="1"/>
              <a:t>lids</a:t>
            </a:r>
            <a:r>
              <a:rPr lang="fr-FR" sz="2400" dirty="0"/>
              <a:t> of </a:t>
            </a:r>
            <a:r>
              <a:rPr lang="fr-FR" sz="2400" dirty="0" err="1"/>
              <a:t>garbage</a:t>
            </a:r>
            <a:r>
              <a:rPr lang="fr-FR" sz="2400" dirty="0"/>
              <a:t> </a:t>
            </a:r>
            <a:r>
              <a:rPr lang="fr-FR" sz="2400" dirty="0" err="1"/>
              <a:t>receptacles</a:t>
            </a:r>
            <a:r>
              <a:rPr lang="fr-FR" sz="2400" dirty="0"/>
              <a:t>, </a:t>
            </a:r>
            <a:r>
              <a:rPr lang="fr-FR" sz="2400" dirty="0" err="1"/>
              <a:t>can</a:t>
            </a:r>
            <a:r>
              <a:rPr lang="fr-FR" sz="2400" dirty="0"/>
              <a:t> “talk” to the </a:t>
            </a:r>
            <a:r>
              <a:rPr lang="fr-FR" sz="2400" dirty="0" err="1"/>
              <a:t>waste</a:t>
            </a:r>
            <a:r>
              <a:rPr lang="fr-FR" sz="2400" dirty="0"/>
              <a:t> management </a:t>
            </a:r>
            <a:r>
              <a:rPr lang="fr-FR" sz="2400" dirty="0" err="1"/>
              <a:t>company</a:t>
            </a:r>
            <a:r>
              <a:rPr lang="fr-FR" sz="2400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Smart Informations : </a:t>
            </a:r>
            <a:r>
              <a:rPr lang="fr-FR" sz="2400" dirty="0" err="1" smtClean="0"/>
              <a:t>when</a:t>
            </a:r>
            <a:r>
              <a:rPr lang="fr-FR" sz="2400" dirty="0" smtClean="0"/>
              <a:t> the </a:t>
            </a:r>
            <a:r>
              <a:rPr lang="fr-FR" sz="2400" dirty="0"/>
              <a:t>container </a:t>
            </a:r>
            <a:r>
              <a:rPr lang="fr-FR" sz="2400" dirty="0" err="1"/>
              <a:t>is</a:t>
            </a:r>
            <a:r>
              <a:rPr lang="fr-FR" sz="2400" dirty="0"/>
              <a:t> at full </a:t>
            </a:r>
            <a:r>
              <a:rPr lang="fr-FR" sz="2400" dirty="0" err="1"/>
              <a:t>capacity</a:t>
            </a:r>
            <a:r>
              <a:rPr lang="fr-FR" sz="2400" dirty="0"/>
              <a:t>,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emptied</a:t>
            </a:r>
            <a:r>
              <a:rPr lang="fr-FR" sz="2400" dirty="0"/>
              <a:t>, </a:t>
            </a:r>
            <a:r>
              <a:rPr lang="fr-FR" sz="2400" dirty="0" err="1" smtClean="0"/>
              <a:t>what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the </a:t>
            </a:r>
            <a:r>
              <a:rPr lang="fr-FR" sz="2400" dirty="0" err="1"/>
              <a:t>temperature</a:t>
            </a:r>
            <a:r>
              <a:rPr lang="fr-FR" sz="2400" dirty="0"/>
              <a:t> </a:t>
            </a:r>
            <a:r>
              <a:rPr lang="fr-FR" sz="2400" dirty="0" smtClean="0"/>
              <a:t>of the container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A</a:t>
            </a:r>
            <a:r>
              <a:rPr lang="fr-FR" sz="2400" dirty="0" err="1" smtClean="0"/>
              <a:t>llowing</a:t>
            </a:r>
            <a:r>
              <a:rPr lang="fr-FR" sz="2400" dirty="0" smtClean="0"/>
              <a:t> </a:t>
            </a:r>
            <a:r>
              <a:rPr lang="fr-FR" sz="2400" dirty="0"/>
              <a:t>the </a:t>
            </a:r>
            <a:r>
              <a:rPr lang="fr-FR" sz="2400" dirty="0" err="1"/>
              <a:t>sanitation</a:t>
            </a:r>
            <a:r>
              <a:rPr lang="fr-FR" sz="2400" dirty="0"/>
              <a:t> </a:t>
            </a:r>
            <a:r>
              <a:rPr lang="fr-FR" sz="2400" dirty="0" err="1"/>
              <a:t>specialists</a:t>
            </a:r>
            <a:r>
              <a:rPr lang="fr-FR" sz="2400" dirty="0"/>
              <a:t> to </a:t>
            </a:r>
            <a:r>
              <a:rPr lang="fr-FR" sz="2400" dirty="0" err="1"/>
              <a:t>work</a:t>
            </a:r>
            <a:r>
              <a:rPr lang="fr-FR" sz="2400" dirty="0"/>
              <a:t> more </a:t>
            </a:r>
            <a:r>
              <a:rPr lang="fr-FR" sz="2400" dirty="0" err="1"/>
              <a:t>efficiently</a:t>
            </a:r>
            <a:r>
              <a:rPr lang="fr-FR" sz="2400" dirty="0"/>
              <a:t> and </a:t>
            </a:r>
            <a:r>
              <a:rPr lang="fr-FR" sz="2400" dirty="0" err="1"/>
              <a:t>cut</a:t>
            </a:r>
            <a:r>
              <a:rPr lang="fr-FR" sz="2400" dirty="0"/>
              <a:t> </a:t>
            </a:r>
            <a:r>
              <a:rPr lang="fr-FR" sz="2400" dirty="0" err="1"/>
              <a:t>unnecessary</a:t>
            </a:r>
            <a:r>
              <a:rPr lang="fr-FR" sz="2400" dirty="0"/>
              <a:t> </a:t>
            </a:r>
            <a:r>
              <a:rPr lang="fr-FR" sz="2400" dirty="0" err="1"/>
              <a:t>costs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Additionally</a:t>
            </a:r>
            <a:r>
              <a:rPr lang="fr-FR" sz="2400" dirty="0"/>
              <a:t>, the </a:t>
            </a:r>
            <a:r>
              <a:rPr lang="fr-FR" sz="2400" dirty="0" err="1"/>
              <a:t>sensors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help the </a:t>
            </a:r>
            <a:r>
              <a:rPr lang="fr-FR" sz="2400" dirty="0" err="1"/>
              <a:t>company</a:t>
            </a:r>
            <a:r>
              <a:rPr lang="fr-FR" sz="2400" dirty="0"/>
              <a:t> </a:t>
            </a:r>
            <a:r>
              <a:rPr lang="fr-FR" sz="2400" dirty="0" err="1"/>
              <a:t>forecast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a </a:t>
            </a:r>
            <a:r>
              <a:rPr lang="fr-FR" sz="2400" dirty="0" err="1"/>
              <a:t>dumpster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full, </a:t>
            </a:r>
            <a:r>
              <a:rPr lang="fr-FR" sz="2400" dirty="0" err="1"/>
              <a:t>allowing</a:t>
            </a:r>
            <a:r>
              <a:rPr lang="fr-FR" sz="2400" dirty="0"/>
              <a:t> </a:t>
            </a:r>
            <a:r>
              <a:rPr lang="fr-FR" sz="2400" dirty="0" err="1"/>
              <a:t>them</a:t>
            </a:r>
            <a:r>
              <a:rPr lang="fr-FR" sz="2400" dirty="0"/>
              <a:t> to plan </a:t>
            </a:r>
            <a:r>
              <a:rPr lang="fr-FR" sz="2400" dirty="0" err="1"/>
              <a:t>ahead</a:t>
            </a:r>
            <a:r>
              <a:rPr lang="fr-FR" sz="2400" dirty="0"/>
              <a:t> future routes. </a:t>
            </a:r>
            <a:endParaRPr lang="fr-FR" sz="2400" dirty="0" smtClean="0"/>
          </a:p>
        </p:txBody>
      </p:sp>
      <p:pic>
        <p:nvPicPr>
          <p:cNvPr id="6" name="Espace réservé du contenu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06" y="1467453"/>
            <a:ext cx="5180042" cy="32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BUILDINGS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2" y="3861821"/>
            <a:ext cx="4890016" cy="2807588"/>
          </a:xfrm>
        </p:spPr>
      </p:pic>
      <p:sp>
        <p:nvSpPr>
          <p:cNvPr id="5" name="ZoneTexte 4"/>
          <p:cNvSpPr txBox="1"/>
          <p:nvPr/>
        </p:nvSpPr>
        <p:spPr>
          <a:xfrm>
            <a:off x="128731" y="1325562"/>
            <a:ext cx="58434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D</a:t>
            </a:r>
            <a:r>
              <a:rPr lang="fr-FR" sz="2400" dirty="0" err="1" smtClean="0"/>
              <a:t>eliver</a:t>
            </a:r>
            <a:r>
              <a:rPr lang="fr-FR" sz="2400" dirty="0" smtClean="0"/>
              <a:t> </a:t>
            </a:r>
            <a:r>
              <a:rPr lang="fr-FR" sz="2400" dirty="0" err="1"/>
              <a:t>useful</a:t>
            </a:r>
            <a:r>
              <a:rPr lang="fr-FR" sz="2400" dirty="0"/>
              <a:t> </a:t>
            </a:r>
            <a:r>
              <a:rPr lang="fr-FR" sz="2400" dirty="0" smtClean="0"/>
              <a:t>services (</a:t>
            </a:r>
            <a:r>
              <a:rPr lang="fr-FR" sz="2400" dirty="0" err="1"/>
              <a:t>e.g</a:t>
            </a:r>
            <a:r>
              <a:rPr lang="fr-FR" sz="2400" dirty="0"/>
              <a:t>. illumination, thermal </a:t>
            </a:r>
            <a:r>
              <a:rPr lang="fr-FR" sz="2400" dirty="0" err="1"/>
              <a:t>comfort</a:t>
            </a:r>
            <a:r>
              <a:rPr lang="fr-FR" sz="2400" dirty="0"/>
              <a:t>, air </a:t>
            </a:r>
            <a:r>
              <a:rPr lang="fr-FR" sz="2400" dirty="0" err="1"/>
              <a:t>quality</a:t>
            </a:r>
            <a:r>
              <a:rPr lang="fr-FR" sz="2400" dirty="0"/>
              <a:t>, </a:t>
            </a:r>
            <a:r>
              <a:rPr lang="fr-FR" sz="2400" dirty="0" err="1"/>
              <a:t>physical</a:t>
            </a:r>
            <a:r>
              <a:rPr lang="fr-FR" sz="2400" dirty="0"/>
              <a:t> </a:t>
            </a:r>
            <a:r>
              <a:rPr lang="fr-FR" sz="2400" dirty="0" err="1"/>
              <a:t>security</a:t>
            </a:r>
            <a:r>
              <a:rPr lang="fr-FR" sz="2400" dirty="0"/>
              <a:t>, </a:t>
            </a:r>
            <a:r>
              <a:rPr lang="fr-FR" sz="2400" dirty="0" err="1"/>
              <a:t>sanitation</a:t>
            </a:r>
            <a:r>
              <a:rPr lang="fr-FR" sz="2400" dirty="0"/>
              <a:t>, and </a:t>
            </a:r>
            <a:r>
              <a:rPr lang="fr-FR" sz="2400" dirty="0" err="1"/>
              <a:t>many</a:t>
            </a:r>
            <a:r>
              <a:rPr lang="fr-FR" sz="2400" dirty="0"/>
              <a:t> more) at the </a:t>
            </a:r>
            <a:r>
              <a:rPr lang="fr-FR" sz="2400" dirty="0" err="1"/>
              <a:t>lowest</a:t>
            </a:r>
            <a:r>
              <a:rPr lang="fr-FR" sz="2400" dirty="0"/>
              <a:t> </a:t>
            </a:r>
            <a:r>
              <a:rPr lang="fr-FR" sz="2400" dirty="0" err="1"/>
              <a:t>cost</a:t>
            </a:r>
            <a:r>
              <a:rPr lang="fr-FR" sz="2400" dirty="0"/>
              <a:t> and </a:t>
            </a:r>
            <a:r>
              <a:rPr lang="fr-FR" sz="2400" dirty="0" err="1"/>
              <a:t>environmental</a:t>
            </a:r>
            <a:r>
              <a:rPr lang="fr-FR" sz="2400" dirty="0"/>
              <a:t> impact over the building </a:t>
            </a:r>
            <a:r>
              <a:rPr lang="fr-FR" sz="2400" dirty="0" err="1"/>
              <a:t>lifecycle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U</a:t>
            </a:r>
            <a:r>
              <a:rPr lang="fr-FR" sz="2400" dirty="0" smtClean="0"/>
              <a:t>se </a:t>
            </a:r>
            <a:r>
              <a:rPr lang="fr-FR" sz="2400" dirty="0"/>
              <a:t>information </a:t>
            </a:r>
            <a:r>
              <a:rPr lang="fr-FR" sz="2400" dirty="0" err="1"/>
              <a:t>technology</a:t>
            </a:r>
            <a:r>
              <a:rPr lang="fr-FR" sz="2400" dirty="0"/>
              <a:t> </a:t>
            </a:r>
            <a:r>
              <a:rPr lang="fr-FR" sz="2400" dirty="0" err="1"/>
              <a:t>during</a:t>
            </a:r>
            <a:r>
              <a:rPr lang="fr-FR" sz="2400" dirty="0"/>
              <a:t> </a:t>
            </a:r>
            <a:r>
              <a:rPr lang="fr-FR" sz="2400" dirty="0" err="1"/>
              <a:t>operation</a:t>
            </a:r>
            <a:r>
              <a:rPr lang="fr-FR" sz="2400" dirty="0"/>
              <a:t> to </a:t>
            </a:r>
            <a:r>
              <a:rPr lang="fr-FR" sz="2400" dirty="0" err="1"/>
              <a:t>connect</a:t>
            </a:r>
            <a:r>
              <a:rPr lang="fr-FR" sz="2400" dirty="0"/>
              <a:t> a </a:t>
            </a:r>
            <a:r>
              <a:rPr lang="fr-FR" sz="2400" dirty="0" err="1"/>
              <a:t>variety</a:t>
            </a:r>
            <a:r>
              <a:rPr lang="fr-FR" sz="2400" dirty="0"/>
              <a:t> of </a:t>
            </a:r>
            <a:r>
              <a:rPr lang="fr-FR" sz="2400" dirty="0" err="1" smtClean="0"/>
              <a:t>subsystems.These</a:t>
            </a:r>
            <a:r>
              <a:rPr lang="fr-FR" sz="2400" dirty="0" smtClean="0"/>
              <a:t> </a:t>
            </a:r>
            <a:r>
              <a:rPr lang="fr-FR" sz="2400" dirty="0" err="1"/>
              <a:t>systems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share</a:t>
            </a:r>
            <a:r>
              <a:rPr lang="fr-FR" sz="2400" dirty="0"/>
              <a:t> information to </a:t>
            </a:r>
            <a:r>
              <a:rPr lang="fr-FR" sz="2400" dirty="0" err="1"/>
              <a:t>optimize</a:t>
            </a:r>
            <a:r>
              <a:rPr lang="fr-FR" sz="2400" dirty="0"/>
              <a:t> total building performance.</a:t>
            </a:r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782007"/>
            <a:ext cx="4961453" cy="3079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334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SAFETY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7160" y="1625208"/>
            <a:ext cx="6363678" cy="523279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err="1"/>
              <a:t>P</a:t>
            </a:r>
            <a:r>
              <a:rPr lang="fr-FR" sz="2400" dirty="0" err="1" smtClean="0"/>
              <a:t>rotect</a:t>
            </a:r>
            <a:r>
              <a:rPr lang="fr-FR" sz="2400" dirty="0" smtClean="0"/>
              <a:t> </a:t>
            </a:r>
            <a:r>
              <a:rPr lang="fr-FR" sz="2400" dirty="0" err="1"/>
              <a:t>cities</a:t>
            </a:r>
            <a:r>
              <a:rPr lang="fr-FR" sz="2400" dirty="0"/>
              <a:t> </a:t>
            </a:r>
            <a:r>
              <a:rPr lang="fr-FR" sz="2400" dirty="0" err="1"/>
              <a:t>against</a:t>
            </a:r>
            <a:r>
              <a:rPr lang="fr-FR" sz="2400" dirty="0"/>
              <a:t> crime, </a:t>
            </a:r>
            <a:r>
              <a:rPr lang="fr-FR" sz="2400" dirty="0" err="1"/>
              <a:t>terrorism</a:t>
            </a:r>
            <a:r>
              <a:rPr lang="fr-FR" sz="2400" dirty="0"/>
              <a:t>, and civil </a:t>
            </a:r>
            <a:r>
              <a:rPr lang="fr-FR" sz="2400" dirty="0" err="1"/>
              <a:t>unrest</a:t>
            </a:r>
            <a:r>
              <a:rPr lang="fr-FR" sz="2400" dirty="0"/>
              <a:t>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Help </a:t>
            </a:r>
            <a:r>
              <a:rPr lang="fr-FR" sz="2400" dirty="0" err="1"/>
              <a:t>law</a:t>
            </a:r>
            <a:r>
              <a:rPr lang="fr-FR" sz="2400" dirty="0"/>
              <a:t> </a:t>
            </a:r>
            <a:r>
              <a:rPr lang="fr-FR" sz="2400" dirty="0" err="1"/>
              <a:t>enforcement</a:t>
            </a:r>
            <a:r>
              <a:rPr lang="fr-FR" sz="2400" dirty="0"/>
              <a:t> monitor public areas, </a:t>
            </a:r>
            <a:r>
              <a:rPr lang="fr-FR" sz="2400" dirty="0" err="1"/>
              <a:t>analyze</a:t>
            </a:r>
            <a:r>
              <a:rPr lang="fr-FR" sz="2400" dirty="0"/>
              <a:t> patterns, and </a:t>
            </a:r>
            <a:r>
              <a:rPr lang="fr-FR" sz="2400" dirty="0" err="1"/>
              <a:t>track</a:t>
            </a:r>
            <a:r>
              <a:rPr lang="fr-FR" sz="2400" dirty="0"/>
              <a:t> incidents and suspects, </a:t>
            </a:r>
            <a:r>
              <a:rPr lang="fr-FR" sz="2400" dirty="0" err="1"/>
              <a:t>enabling</a:t>
            </a:r>
            <a:r>
              <a:rPr lang="fr-FR" sz="2400" dirty="0"/>
              <a:t> </a:t>
            </a:r>
            <a:r>
              <a:rPr lang="fr-FR" sz="2400" dirty="0" err="1"/>
              <a:t>quicker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r>
              <a:rPr lang="fr-FR" sz="2400" dirty="0"/>
              <a:t>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Combine </a:t>
            </a:r>
            <a:r>
              <a:rPr lang="fr-FR" sz="2400" dirty="0"/>
              <a:t>information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video</a:t>
            </a:r>
            <a:r>
              <a:rPr lang="fr-FR" sz="2400" dirty="0"/>
              <a:t> surveillance cameras, social media, </a:t>
            </a:r>
            <a:r>
              <a:rPr lang="fr-FR" sz="2400" dirty="0" err="1"/>
              <a:t>citizen</a:t>
            </a:r>
            <a:r>
              <a:rPr lang="fr-FR" sz="2400" dirty="0"/>
              <a:t> reports, and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sensors</a:t>
            </a:r>
            <a:r>
              <a:rPr lang="fr-FR" sz="2400" dirty="0"/>
              <a:t>, the solution </a:t>
            </a:r>
            <a:r>
              <a:rPr lang="fr-FR" sz="2400" dirty="0" err="1"/>
              <a:t>provides</a:t>
            </a:r>
            <a:r>
              <a:rPr lang="fr-FR" sz="2400" dirty="0"/>
              <a:t> a </a:t>
            </a:r>
            <a:r>
              <a:rPr lang="fr-FR" sz="2400" dirty="0" err="1"/>
              <a:t>richer</a:t>
            </a:r>
            <a:r>
              <a:rPr lang="fr-FR" sz="2400" dirty="0"/>
              <a:t> </a:t>
            </a:r>
            <a:r>
              <a:rPr lang="fr-FR" sz="2400" dirty="0" err="1"/>
              <a:t>view</a:t>
            </a:r>
            <a:r>
              <a:rPr lang="fr-FR" sz="2400" dirty="0"/>
              <a:t> of </a:t>
            </a:r>
            <a:r>
              <a:rPr lang="fr-FR" sz="2400" dirty="0" err="1"/>
              <a:t>urban</a:t>
            </a:r>
            <a:r>
              <a:rPr lang="fr-FR" sz="2400" dirty="0"/>
              <a:t> </a:t>
            </a:r>
            <a:r>
              <a:rPr lang="fr-FR" sz="2400" dirty="0" err="1"/>
              <a:t>safety</a:t>
            </a:r>
            <a:r>
              <a:rPr lang="fr-FR" sz="2400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74" y="1625210"/>
            <a:ext cx="4522942" cy="27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GOVERNANCE &amp; EDUCATION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263" y="1680988"/>
            <a:ext cx="5284876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 Taiwan, a cloud </a:t>
            </a:r>
            <a:r>
              <a:rPr lang="fr-FR" dirty="0" err="1" smtClean="0"/>
              <a:t>platform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endorsed</a:t>
            </a:r>
            <a:r>
              <a:rPr lang="fr-FR" dirty="0" smtClean="0"/>
              <a:t>  by </a:t>
            </a:r>
            <a:r>
              <a:rPr lang="fr-FR" dirty="0"/>
              <a:t>the central </a:t>
            </a:r>
            <a:r>
              <a:rPr lang="fr-FR" dirty="0" err="1"/>
              <a:t>government</a:t>
            </a:r>
            <a:r>
              <a:rPr lang="fr-FR" dirty="0"/>
              <a:t>, local </a:t>
            </a:r>
            <a:r>
              <a:rPr lang="fr-FR" dirty="0" err="1"/>
              <a:t>governments</a:t>
            </a:r>
            <a:r>
              <a:rPr lang="fr-FR" dirty="0"/>
              <a:t>, and </a:t>
            </a:r>
            <a:r>
              <a:rPr lang="fr-FR" dirty="0" err="1"/>
              <a:t>universities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citywide</a:t>
            </a:r>
            <a:r>
              <a:rPr lang="fr-FR" dirty="0"/>
              <a:t> service to </a:t>
            </a:r>
            <a:r>
              <a:rPr lang="fr-FR" dirty="0" err="1"/>
              <a:t>tens</a:t>
            </a:r>
            <a:r>
              <a:rPr lang="fr-FR" dirty="0"/>
              <a:t> of </a:t>
            </a:r>
            <a:r>
              <a:rPr lang="fr-FR" dirty="0" err="1"/>
              <a:t>thousands</a:t>
            </a:r>
            <a:r>
              <a:rPr lang="fr-FR" dirty="0"/>
              <a:t> of </a:t>
            </a:r>
            <a:r>
              <a:rPr lang="fr-FR" dirty="0" err="1"/>
              <a:t>users</a:t>
            </a:r>
            <a:r>
              <a:rPr lang="fr-FR" dirty="0"/>
              <a:t>, </a:t>
            </a:r>
            <a:r>
              <a:rPr lang="fr-FR" dirty="0" err="1"/>
              <a:t>featuring</a:t>
            </a:r>
            <a:r>
              <a:rPr lang="fr-FR" dirty="0"/>
              <a:t> an open API architecture to </a:t>
            </a:r>
            <a:r>
              <a:rPr lang="fr-FR" dirty="0" err="1"/>
              <a:t>enable</a:t>
            </a:r>
            <a:r>
              <a:rPr lang="fr-FR" dirty="0"/>
              <a:t> interaction </a:t>
            </a:r>
            <a:r>
              <a:rPr lang="fr-FR" dirty="0" err="1"/>
              <a:t>between</a:t>
            </a:r>
            <a:r>
              <a:rPr lang="fr-FR" dirty="0"/>
              <a:t> applications and data and speed up </a:t>
            </a:r>
            <a:r>
              <a:rPr lang="fr-FR" dirty="0" err="1"/>
              <a:t>education</a:t>
            </a:r>
            <a:r>
              <a:rPr lang="fr-FR" dirty="0"/>
              <a:t> </a:t>
            </a:r>
            <a:r>
              <a:rPr lang="fr-FR" dirty="0" err="1"/>
              <a:t>ecosystem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.</a:t>
            </a:r>
            <a:r>
              <a:rPr lang="fr-FR" dirty="0"/>
              <a:t/>
            </a:r>
            <a:br>
              <a:rPr lang="fr-FR" dirty="0"/>
            </a:br>
            <a:endParaRPr lang="fr-FR" dirty="0" smtClean="0"/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37" y="1528764"/>
            <a:ext cx="5248587" cy="33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SMART HEALTH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7055" y="1455369"/>
            <a:ext cx="5525021" cy="4351338"/>
          </a:xfrm>
        </p:spPr>
        <p:txBody>
          <a:bodyPr/>
          <a:lstStyle/>
          <a:p>
            <a:pPr fontAlgn="base">
              <a:buFont typeface="Wingdings" charset="2"/>
              <a:buChar char="§"/>
            </a:pPr>
            <a:r>
              <a:rPr lang="fr-FR" dirty="0" err="1"/>
              <a:t>Enabling</a:t>
            </a:r>
            <a:r>
              <a:rPr lang="fr-FR" dirty="0"/>
              <a:t> social care at </a:t>
            </a:r>
            <a:r>
              <a:rPr lang="fr-FR" dirty="0" smtClean="0"/>
              <a:t>home.</a:t>
            </a:r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24/7 </a:t>
            </a:r>
            <a:r>
              <a:rPr lang="fr-FR" dirty="0" err="1"/>
              <a:t>health</a:t>
            </a:r>
            <a:r>
              <a:rPr lang="fr-FR" dirty="0"/>
              <a:t> '</a:t>
            </a:r>
            <a:r>
              <a:rPr lang="fr-FR" dirty="0" err="1"/>
              <a:t>safety</a:t>
            </a:r>
            <a:r>
              <a:rPr lang="fr-FR" dirty="0"/>
              <a:t> nets' for the </a:t>
            </a:r>
            <a:r>
              <a:rPr lang="fr-FR" dirty="0" err="1" smtClean="0"/>
              <a:t>vulnerable</a:t>
            </a:r>
            <a:r>
              <a:rPr lang="fr-FR" dirty="0" smtClean="0"/>
              <a:t>.</a:t>
            </a:r>
            <a:endParaRPr lang="fr-FR" dirty="0"/>
          </a:p>
          <a:p>
            <a:pPr fontAlgn="base">
              <a:buFont typeface="Wingdings" charset="2"/>
              <a:buChar char="§"/>
            </a:pPr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/>
              <a:t>call </a:t>
            </a:r>
            <a:r>
              <a:rPr lang="fr-FR" dirty="0" err="1"/>
              <a:t>doctors</a:t>
            </a:r>
            <a:r>
              <a:rPr lang="fr-FR" dirty="0"/>
              <a:t> and vital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wearables</a:t>
            </a:r>
            <a:r>
              <a:rPr lang="fr-FR" dirty="0" smtClean="0"/>
              <a:t>.</a:t>
            </a:r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Smart </a:t>
            </a:r>
            <a:r>
              <a:rPr lang="fr-FR" dirty="0" err="1" smtClean="0"/>
              <a:t>Hospital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Health</a:t>
            </a:r>
            <a:r>
              <a:rPr lang="fr-FR" dirty="0" smtClean="0"/>
              <a:t> </a:t>
            </a:r>
            <a:r>
              <a:rPr lang="fr-FR" dirty="0" err="1" smtClean="0"/>
              <a:t>centers</a:t>
            </a:r>
            <a:r>
              <a:rPr lang="fr-FR" dirty="0" smtClean="0"/>
              <a:t>.</a:t>
            </a:r>
          </a:p>
          <a:p>
            <a:pPr fontAlgn="base">
              <a:buFont typeface="Wingdings" charset="2"/>
              <a:buChar char="§"/>
            </a:pPr>
            <a:r>
              <a:rPr lang="fr-FR" dirty="0"/>
              <a:t>Startups </a:t>
            </a:r>
            <a:r>
              <a:rPr lang="fr-FR" dirty="0" err="1"/>
              <a:t>helping</a:t>
            </a:r>
            <a:r>
              <a:rPr lang="fr-FR" dirty="0"/>
              <a:t> </a:t>
            </a:r>
            <a:r>
              <a:rPr lang="fr-FR" dirty="0" err="1"/>
              <a:t>healthtech</a:t>
            </a:r>
            <a:r>
              <a:rPr lang="fr-FR" dirty="0"/>
              <a:t> </a:t>
            </a:r>
            <a:r>
              <a:rPr lang="fr-FR" dirty="0" err="1"/>
              <a:t>grow</a:t>
            </a:r>
            <a:r>
              <a:rPr lang="fr-FR" dirty="0"/>
              <a:t>.</a:t>
            </a:r>
          </a:p>
          <a:p>
            <a:pPr fontAlgn="base"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343" y="4150650"/>
            <a:ext cx="4254411" cy="2429391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343" y="1455369"/>
            <a:ext cx="4254411" cy="25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CITIZEN FIRST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2730" y="1125146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The concept of a Smart City, as </a:t>
            </a:r>
            <a:r>
              <a:rPr lang="fr-FR" dirty="0" err="1"/>
              <a:t>advertised</a:t>
            </a:r>
            <a:r>
              <a:rPr lang="fr-FR" dirty="0"/>
              <a:t> by </a:t>
            </a:r>
            <a:r>
              <a:rPr lang="fr-FR" dirty="0" err="1"/>
              <a:t>tech</a:t>
            </a:r>
            <a:r>
              <a:rPr lang="fr-FR" dirty="0"/>
              <a:t> </a:t>
            </a:r>
            <a:r>
              <a:rPr lang="fr-FR" dirty="0" err="1"/>
              <a:t>giants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IBM, Cisco and Siemens, </a:t>
            </a:r>
            <a:r>
              <a:rPr lang="fr-FR" dirty="0" err="1"/>
              <a:t>is</a:t>
            </a:r>
            <a:r>
              <a:rPr lang="fr-FR" dirty="0"/>
              <a:t> a city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in </a:t>
            </a:r>
            <a:r>
              <a:rPr lang="fr-FR" dirty="0" err="1"/>
              <a:t>every</a:t>
            </a:r>
            <a:r>
              <a:rPr lang="fr-FR" dirty="0"/>
              <a:t> aspect of </a:t>
            </a:r>
            <a:r>
              <a:rPr lang="fr-FR" dirty="0" err="1"/>
              <a:t>everyday</a:t>
            </a:r>
            <a:r>
              <a:rPr lang="fr-FR" dirty="0"/>
              <a:t> life, </a:t>
            </a:r>
            <a:r>
              <a:rPr lang="fr-FR" dirty="0" err="1"/>
              <a:t>gathering</a:t>
            </a:r>
            <a:r>
              <a:rPr lang="fr-FR" dirty="0"/>
              <a:t> large </a:t>
            </a:r>
            <a:r>
              <a:rPr lang="fr-FR" dirty="0" err="1"/>
              <a:t>amounts</a:t>
            </a:r>
            <a:r>
              <a:rPr lang="fr-FR" dirty="0"/>
              <a:t> of data and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 in the </a:t>
            </a:r>
            <a:r>
              <a:rPr lang="fr-FR" dirty="0" smtClean="0"/>
              <a:t>city.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problem</a:t>
            </a:r>
            <a:r>
              <a:rPr lang="fr-FR" dirty="0"/>
              <a:t> of the Smart </a:t>
            </a:r>
            <a:r>
              <a:rPr lang="fr-FR" dirty="0" err="1"/>
              <a:t>Cities</a:t>
            </a:r>
            <a:r>
              <a:rPr lang="fr-FR" dirty="0"/>
              <a:t>, in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proposed</a:t>
            </a:r>
            <a:r>
              <a:rPr lang="fr-FR" dirty="0"/>
              <a:t> by </a:t>
            </a:r>
            <a:r>
              <a:rPr lang="fr-FR" dirty="0" err="1"/>
              <a:t>many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merely</a:t>
            </a:r>
            <a:r>
              <a:rPr lang="fr-FR" dirty="0"/>
              <a:t> a </a:t>
            </a:r>
            <a:r>
              <a:rPr lang="fr-FR" dirty="0" err="1"/>
              <a:t>means</a:t>
            </a:r>
            <a:r>
              <a:rPr lang="fr-FR" dirty="0"/>
              <a:t> to </a:t>
            </a:r>
            <a:r>
              <a:rPr lang="fr-FR" dirty="0" err="1"/>
              <a:t>monetize</a:t>
            </a:r>
            <a:r>
              <a:rPr lang="fr-FR" dirty="0"/>
              <a:t> the “</a:t>
            </a:r>
            <a:r>
              <a:rPr lang="fr-FR" dirty="0" smtClean="0"/>
              <a:t>Internet-of-</a:t>
            </a:r>
            <a:r>
              <a:rPr lang="fr-FR" dirty="0" err="1" smtClean="0"/>
              <a:t>Things</a:t>
            </a:r>
            <a:r>
              <a:rPr lang="fr-FR" dirty="0" smtClean="0"/>
              <a:t> ». </a:t>
            </a:r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shift the power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citizens</a:t>
            </a:r>
            <a:r>
              <a:rPr lang="fr-FR" dirty="0"/>
              <a:t> to a top-down city control </a:t>
            </a:r>
            <a:r>
              <a:rPr lang="fr-FR" dirty="0" smtClean="0"/>
              <a:t>centre. 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7" y="4503730"/>
            <a:ext cx="6976997" cy="19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CITY IS NOT A UNIQUE MODEL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97" y="1741118"/>
            <a:ext cx="6019491" cy="3994704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8" y="1741118"/>
            <a:ext cx="5599135" cy="39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B</a:t>
            </a:r>
            <a:r>
              <a:rPr lang="fr-FR" dirty="0" smtClean="0"/>
              <a:t>ARCELONA : PIONEER EUROPEAN CITY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1" y="1665962"/>
            <a:ext cx="7385623" cy="3770333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2" y="1665962"/>
            <a:ext cx="4488573" cy="29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8" y="1730829"/>
            <a:ext cx="5235553" cy="3230070"/>
          </a:xfr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93" y="1730829"/>
            <a:ext cx="5239707" cy="32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MILTON KEYNES : DATA-DRIVEN CITY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3" y="1540703"/>
            <a:ext cx="7402865" cy="3792566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23" y="1540703"/>
            <a:ext cx="4558077" cy="28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STOCKHOLM : GREEN CITY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" y="1578281"/>
            <a:ext cx="7670890" cy="3883068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85" y="1578281"/>
            <a:ext cx="4174433" cy="26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VANCOUVER: GREENEST CITY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0" y="1565753"/>
            <a:ext cx="7458113" cy="3800086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137" y="1565753"/>
            <a:ext cx="4293122" cy="26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SEATTLE : HACKHATON CITY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5" y="1440493"/>
            <a:ext cx="7210129" cy="3720231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32" y="1440493"/>
            <a:ext cx="4479918" cy="27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MEDELLIN : MIRACULOUS CITY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1" y="1590806"/>
            <a:ext cx="7435348" cy="3710552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33" y="1590806"/>
            <a:ext cx="4388285" cy="27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SEOUL : PIONEER ASIAN CITY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" y="1503123"/>
            <a:ext cx="7364752" cy="3714030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30" y="1441640"/>
            <a:ext cx="4331568" cy="2641023"/>
          </a:xfrm>
          <a:prstGeom prst="rect">
            <a:avLst/>
          </a:prstGeom>
        </p:spPr>
      </p:pic>
      <p:pic>
        <p:nvPicPr>
          <p:cNvPr id="6" name="Espace réservé du contenu 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82" y="4082663"/>
            <a:ext cx="4305816" cy="26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NANJING : MOBILITY CITY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" y="1325563"/>
            <a:ext cx="7256691" cy="3964126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87" y="1325563"/>
            <a:ext cx="4546947" cy="28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CHENNAI: INDIAN MODEL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" y="1453019"/>
            <a:ext cx="7209043" cy="3669561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76" y="1465545"/>
            <a:ext cx="4517189" cy="28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JOHANNESBURG : DIGITAL AMBASSADORS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441"/>
            <a:ext cx="7607852" cy="3832964"/>
          </a:xfrm>
        </p:spPr>
      </p:pic>
      <p:pic>
        <p:nvPicPr>
          <p:cNvPr id="3" name="Imag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59" y="1415441"/>
            <a:ext cx="4327142" cy="26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89973"/>
          </a:xfrm>
        </p:spPr>
        <p:txBody>
          <a:bodyPr/>
          <a:lstStyle/>
          <a:p>
            <a:r>
              <a:rPr lang="fr-FR" dirty="0" smtClean="0"/>
              <a:t>SMART DIVERSITY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2" y="1327757"/>
            <a:ext cx="6209345" cy="3646705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66" y="1327757"/>
            <a:ext cx="5534331" cy="364670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682" y="5265069"/>
            <a:ext cx="111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: Paolo </a:t>
            </a:r>
            <a:r>
              <a:rPr lang="fr-FR" dirty="0" err="1"/>
              <a:t>Neirotti</a:t>
            </a:r>
            <a:r>
              <a:rPr lang="fr-FR" dirty="0"/>
              <a:t>, Alberto De Marco, Anna Corinna </a:t>
            </a:r>
            <a:r>
              <a:rPr lang="fr-FR" dirty="0" err="1"/>
              <a:t>Cagliano</a:t>
            </a:r>
            <a:r>
              <a:rPr lang="fr-FR" dirty="0"/>
              <a:t>, Giulio </a:t>
            </a:r>
            <a:r>
              <a:rPr lang="fr-FR" dirty="0" err="1"/>
              <a:t>Mangano</a:t>
            </a:r>
            <a:r>
              <a:rPr lang="fr-FR" dirty="0"/>
              <a:t> and Francesco </a:t>
            </a:r>
            <a:r>
              <a:rPr lang="fr-FR" dirty="0" err="1" smtClean="0"/>
              <a:t>Scorrano</a:t>
            </a:r>
            <a:r>
              <a:rPr lang="fr-FR" dirty="0" smtClean="0"/>
              <a:t>;  </a:t>
            </a:r>
            <a:r>
              <a:rPr lang="fr-FR" dirty="0" err="1"/>
              <a:t>R</a:t>
            </a:r>
            <a:r>
              <a:rPr lang="fr-FR" dirty="0" err="1" smtClean="0"/>
              <a:t>esearchers</a:t>
            </a:r>
            <a:r>
              <a:rPr lang="fr-FR" dirty="0" smtClean="0"/>
              <a:t> </a:t>
            </a:r>
            <a:r>
              <a:rPr lang="fr-FR" dirty="0"/>
              <a:t>in the </a:t>
            </a:r>
            <a:r>
              <a:rPr lang="fr-FR" dirty="0" err="1"/>
              <a:t>Department</a:t>
            </a:r>
            <a:r>
              <a:rPr lang="fr-FR" dirty="0"/>
              <a:t> of Management and Production Engineering at </a:t>
            </a:r>
            <a:r>
              <a:rPr lang="fr-FR" dirty="0" err="1"/>
              <a:t>Politecnico</a:t>
            </a:r>
            <a:r>
              <a:rPr lang="fr-FR" dirty="0"/>
              <a:t> di </a:t>
            </a:r>
            <a:r>
              <a:rPr lang="fr-FR" dirty="0" smtClean="0"/>
              <a:t>Torino. 2014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9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AMERICAN INVESTMENT-SEPT 2016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99" y="1325563"/>
            <a:ext cx="4798042" cy="5173622"/>
          </a:xfrm>
          <a:prstGeom prst="rect">
            <a:avLst/>
          </a:prstGeom>
        </p:spPr>
      </p:pic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41" y="1325563"/>
            <a:ext cx="4828034" cy="5142711"/>
          </a:xfrm>
        </p:spPr>
      </p:pic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7" y="232982"/>
            <a:ext cx="10997852" cy="6288421"/>
          </a:xfrm>
        </p:spPr>
      </p:pic>
    </p:spTree>
    <p:extLst>
      <p:ext uri="{BB962C8B-B14F-4D97-AF65-F5344CB8AC3E}">
        <p14:creationId xmlns:p14="http://schemas.microsoft.com/office/powerpoint/2010/main" val="123664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SMART </a:t>
            </a:r>
            <a:r>
              <a:rPr lang="fr-FR" smtClean="0"/>
              <a:t>CITY EVOLUTION: DATAPOLIS &amp; PARTICIPOLIS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" y="1141235"/>
            <a:ext cx="11650717" cy="5438361"/>
          </a:xfrm>
        </p:spPr>
      </p:pic>
    </p:spTree>
    <p:extLst>
      <p:ext uri="{BB962C8B-B14F-4D97-AF65-F5344CB8AC3E}">
        <p14:creationId xmlns:p14="http://schemas.microsoft.com/office/powerpoint/2010/main" val="9363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CITY IS A BUSINESS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867" y="1160683"/>
            <a:ext cx="5853030" cy="51540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According</a:t>
            </a:r>
            <a:r>
              <a:rPr lang="fr-FR" dirty="0"/>
              <a:t> to IHS, by2025, Asia Pacific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for 32 smart </a:t>
            </a:r>
            <a:r>
              <a:rPr lang="fr-FR" dirty="0" err="1"/>
              <a:t>cities</a:t>
            </a:r>
            <a:r>
              <a:rPr lang="fr-FR" dirty="0"/>
              <a:t>, Europe </a:t>
            </a:r>
            <a:r>
              <a:rPr lang="fr-FR" dirty="0" err="1"/>
              <a:t>will</a:t>
            </a:r>
            <a:r>
              <a:rPr lang="fr-FR" dirty="0"/>
              <a:t> have 31, and the </a:t>
            </a:r>
            <a:r>
              <a:rPr lang="fr-FR" dirty="0" err="1"/>
              <a:t>Americas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home to 25 smart </a:t>
            </a:r>
            <a:r>
              <a:rPr lang="fr-FR" dirty="0" err="1"/>
              <a:t>Cities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/>
              <a:t>Navigant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forecasts</a:t>
            </a:r>
            <a:r>
              <a:rPr lang="fr-FR" dirty="0"/>
              <a:t> global smart city </a:t>
            </a:r>
            <a:r>
              <a:rPr lang="fr-FR" dirty="0" err="1"/>
              <a:t>technology</a:t>
            </a:r>
            <a:r>
              <a:rPr lang="fr-FR" dirty="0"/>
              <a:t> revenue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grow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$8.8 billion </a:t>
            </a:r>
            <a:r>
              <a:rPr lang="fr-FR" dirty="0" err="1"/>
              <a:t>annually</a:t>
            </a:r>
            <a:r>
              <a:rPr lang="fr-FR" dirty="0"/>
              <a:t> in 2014 to $27.5 billion in 2023, </a:t>
            </a:r>
            <a:r>
              <a:rPr lang="fr-FR" dirty="0" err="1"/>
              <a:t>while</a:t>
            </a:r>
            <a:r>
              <a:rPr lang="fr-FR" dirty="0"/>
              <a:t> Frost &amp; Sullivan </a:t>
            </a:r>
            <a:r>
              <a:rPr lang="fr-FR" dirty="0" err="1"/>
              <a:t>expects</a:t>
            </a:r>
            <a:r>
              <a:rPr lang="fr-FR" dirty="0"/>
              <a:t> the global smart city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valued</a:t>
            </a:r>
            <a:r>
              <a:rPr lang="fr-FR" dirty="0"/>
              <a:t> at $1.565 trillion in 2020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/>
              <a:t>By 2025 </a:t>
            </a:r>
            <a:r>
              <a:rPr lang="fr-FR" dirty="0" err="1"/>
              <a:t>demand</a:t>
            </a:r>
            <a:r>
              <a:rPr lang="fr-FR" dirty="0"/>
              <a:t> for smart city services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grow</a:t>
            </a:r>
            <a:r>
              <a:rPr lang="fr-FR" dirty="0"/>
              <a:t> in </a:t>
            </a:r>
            <a:r>
              <a:rPr lang="fr-FR" dirty="0" smtClean="0"/>
              <a:t>Latin </a:t>
            </a:r>
            <a:r>
              <a:rPr lang="fr-FR" dirty="0" err="1"/>
              <a:t>America</a:t>
            </a:r>
            <a:r>
              <a:rPr lang="fr-FR" dirty="0"/>
              <a:t> by 46%, Middle East and </a:t>
            </a:r>
            <a:r>
              <a:rPr lang="fr-FR" dirty="0" err="1"/>
              <a:t>Africa</a:t>
            </a:r>
            <a:r>
              <a:rPr lang="fr-FR" dirty="0"/>
              <a:t> by 39%, and Central and </a:t>
            </a:r>
            <a:r>
              <a:rPr lang="fr-FR" dirty="0" err="1" smtClean="0"/>
              <a:t>EasternEurope</a:t>
            </a:r>
            <a:r>
              <a:rPr lang="fr-FR" dirty="0" smtClean="0"/>
              <a:t> by </a:t>
            </a:r>
            <a:r>
              <a:rPr lang="fr-FR" dirty="0"/>
              <a:t>31%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5" y="3869350"/>
            <a:ext cx="4876387" cy="28309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5" y="797439"/>
            <a:ext cx="4734496" cy="29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RETHINKING SMART CITIES FROM THE GROUND UP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1024" y="1861381"/>
            <a:ext cx="11363325" cy="4351338"/>
          </a:xfrm>
        </p:spPr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Set up a </a:t>
            </a:r>
            <a:r>
              <a:rPr lang="fr-FR" dirty="0" err="1"/>
              <a:t>civic</a:t>
            </a:r>
            <a:r>
              <a:rPr lang="fr-FR" dirty="0"/>
              <a:t> innovation </a:t>
            </a:r>
            <a:r>
              <a:rPr lang="fr-FR" dirty="0" err="1"/>
              <a:t>lab</a:t>
            </a:r>
            <a:r>
              <a:rPr lang="fr-FR" dirty="0"/>
              <a:t> to drive innovation in collaborative technologies.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Use open data and open </a:t>
            </a:r>
            <a:r>
              <a:rPr lang="fr-FR" dirty="0" err="1"/>
              <a:t>platforms</a:t>
            </a:r>
            <a:r>
              <a:rPr lang="fr-FR" dirty="0"/>
              <a:t> to mobilise collective </a:t>
            </a:r>
            <a:r>
              <a:rPr lang="fr-FR" dirty="0" err="1"/>
              <a:t>knowledge</a:t>
            </a:r>
            <a:r>
              <a:rPr lang="fr-FR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behaviour</a:t>
            </a:r>
            <a:r>
              <a:rPr lang="fr-FR" dirty="0"/>
              <a:t> as </a:t>
            </a:r>
            <a:r>
              <a:rPr lang="fr-FR" dirty="0" err="1"/>
              <a:t>seriously</a:t>
            </a:r>
            <a:r>
              <a:rPr lang="fr-FR" dirty="0"/>
              <a:t> as </a:t>
            </a:r>
            <a:r>
              <a:rPr lang="fr-FR" dirty="0" err="1"/>
              <a:t>technology</a:t>
            </a:r>
            <a:r>
              <a:rPr lang="fr-FR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Invest in smart people, not </a:t>
            </a:r>
            <a:r>
              <a:rPr lang="fr-FR" dirty="0" err="1"/>
              <a:t>just</a:t>
            </a:r>
            <a:r>
              <a:rPr lang="fr-FR" dirty="0"/>
              <a:t> smart </a:t>
            </a:r>
            <a:r>
              <a:rPr lang="fr-FR" dirty="0" err="1"/>
              <a:t>technology</a:t>
            </a:r>
            <a:r>
              <a:rPr lang="fr-FR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Spread the </a:t>
            </a:r>
            <a:r>
              <a:rPr lang="fr-FR" dirty="0" err="1"/>
              <a:t>potential</a:t>
            </a:r>
            <a:r>
              <a:rPr lang="fr-FR" dirty="0"/>
              <a:t> of collaborative technologies to all parts of society. </a:t>
            </a: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283385" y="2430049"/>
            <a:ext cx="5625230" cy="25945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    HOW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DEVELOP INFRASTRUCTURE (WIFI)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0" y="910136"/>
            <a:ext cx="4553580" cy="2862250"/>
          </a:xfrm>
        </p:spPr>
      </p:pic>
      <p:sp>
        <p:nvSpPr>
          <p:cNvPr id="7" name="ZoneTexte 6"/>
          <p:cNvSpPr txBox="1"/>
          <p:nvPr/>
        </p:nvSpPr>
        <p:spPr>
          <a:xfrm>
            <a:off x="288128" y="1325563"/>
            <a:ext cx="60539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S</a:t>
            </a:r>
            <a:r>
              <a:rPr lang="fr-FR" sz="2400" dirty="0" smtClean="0"/>
              <a:t>mart </a:t>
            </a:r>
            <a:r>
              <a:rPr lang="fr-FR" sz="2400" dirty="0" err="1"/>
              <a:t>cities</a:t>
            </a:r>
            <a:r>
              <a:rPr lang="fr-FR" sz="2400" dirty="0"/>
              <a:t> </a:t>
            </a:r>
            <a:r>
              <a:rPr lang="fr-FR" sz="2400" dirty="0" err="1"/>
              <a:t>connect</a:t>
            </a:r>
            <a:r>
              <a:rPr lang="fr-FR" sz="2400" dirty="0"/>
              <a:t> </a:t>
            </a:r>
            <a:r>
              <a:rPr lang="fr-FR" sz="2400" dirty="0" err="1"/>
              <a:t>everything</a:t>
            </a:r>
            <a:r>
              <a:rPr lang="fr-FR" sz="2400" dirty="0"/>
              <a:t> – buildings, lights, </a:t>
            </a:r>
            <a:r>
              <a:rPr lang="fr-FR" sz="2400" dirty="0" err="1"/>
              <a:t>meters</a:t>
            </a:r>
            <a:r>
              <a:rPr lang="fr-FR" sz="2400" dirty="0"/>
              <a:t>, and </a:t>
            </a:r>
            <a:r>
              <a:rPr lang="fr-FR" sz="2400" dirty="0" err="1"/>
              <a:t>streets</a:t>
            </a:r>
            <a:r>
              <a:rPr lang="fr-FR" sz="2400" dirty="0"/>
              <a:t> – to the Internet </a:t>
            </a:r>
            <a:r>
              <a:rPr lang="fr-FR" sz="2400" dirty="0" err="1"/>
              <a:t>through</a:t>
            </a:r>
            <a:r>
              <a:rPr lang="fr-FR" sz="2400" dirty="0"/>
              <a:t> the power of Wi-Fi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C</a:t>
            </a:r>
            <a:r>
              <a:rPr lang="fr-FR" sz="2400" dirty="0" err="1" smtClean="0"/>
              <a:t>ities</a:t>
            </a:r>
            <a:r>
              <a:rPr lang="fr-FR" sz="2400" dirty="0" smtClean="0"/>
              <a:t> </a:t>
            </a:r>
            <a:r>
              <a:rPr lang="fr-FR" sz="2400" dirty="0" err="1"/>
              <a:t>like</a:t>
            </a:r>
            <a:r>
              <a:rPr lang="fr-FR" sz="2400" dirty="0"/>
              <a:t> New York City and London are </a:t>
            </a:r>
            <a:r>
              <a:rPr lang="fr-FR" sz="2400" dirty="0" err="1" smtClean="0"/>
              <a:t>making</a:t>
            </a:r>
            <a:r>
              <a:rPr lang="fr-FR" sz="2400" dirty="0" smtClean="0"/>
              <a:t> </a:t>
            </a:r>
            <a:r>
              <a:rPr lang="fr-FR" sz="2400" dirty="0" err="1"/>
              <a:t>their</a:t>
            </a:r>
            <a:r>
              <a:rPr lang="fr-FR" sz="2400" dirty="0"/>
              <a:t> move </a:t>
            </a:r>
            <a:r>
              <a:rPr lang="fr-FR" sz="2400" dirty="0" err="1"/>
              <a:t>into</a:t>
            </a:r>
            <a:r>
              <a:rPr lang="fr-FR" sz="2400" dirty="0"/>
              <a:t> the future by </a:t>
            </a:r>
            <a:r>
              <a:rPr lang="fr-FR" sz="2400" dirty="0" err="1"/>
              <a:t>implementing</a:t>
            </a:r>
            <a:r>
              <a:rPr lang="fr-FR" sz="2400" dirty="0"/>
              <a:t> public-</a:t>
            </a:r>
            <a:r>
              <a:rPr lang="fr-FR" sz="2400" dirty="0" err="1"/>
              <a:t>private</a:t>
            </a:r>
            <a:r>
              <a:rPr lang="fr-FR" sz="2400" dirty="0"/>
              <a:t> </a:t>
            </a:r>
            <a:r>
              <a:rPr lang="fr-FR" sz="2400" dirty="0" err="1"/>
              <a:t>partnerships</a:t>
            </a:r>
            <a:r>
              <a:rPr lang="fr-FR" sz="2400" dirty="0"/>
              <a:t> to </a:t>
            </a:r>
            <a:r>
              <a:rPr lang="fr-FR" sz="2400" dirty="0" err="1"/>
              <a:t>extend</a:t>
            </a:r>
            <a:r>
              <a:rPr lang="fr-FR" sz="2400" dirty="0"/>
              <a:t> the range, </a:t>
            </a:r>
            <a:r>
              <a:rPr lang="fr-FR" sz="2400" dirty="0" err="1"/>
              <a:t>accessibility</a:t>
            </a:r>
            <a:r>
              <a:rPr lang="fr-FR" sz="2400" dirty="0"/>
              <a:t>, and speed of Wi-Fi for </a:t>
            </a:r>
            <a:r>
              <a:rPr lang="fr-FR" sz="2400" dirty="0" err="1"/>
              <a:t>their</a:t>
            </a:r>
            <a:r>
              <a:rPr lang="fr-FR" sz="2400" dirty="0"/>
              <a:t> millions of </a:t>
            </a:r>
            <a:r>
              <a:rPr lang="fr-FR" sz="2400" dirty="0" err="1"/>
              <a:t>residents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, New </a:t>
            </a:r>
            <a:r>
              <a:rPr lang="fr-FR" sz="2400" dirty="0" err="1" smtClean="0"/>
              <a:t>York’s</a:t>
            </a:r>
            <a:r>
              <a:rPr lang="fr-FR" sz="2400" dirty="0" smtClean="0"/>
              <a:t> </a:t>
            </a:r>
            <a:r>
              <a:rPr lang="fr-FR" sz="2400" dirty="0" err="1" smtClean="0"/>
              <a:t>LinkNYC</a:t>
            </a:r>
            <a:r>
              <a:rPr lang="fr-FR" sz="2400" dirty="0"/>
              <a:t> </a:t>
            </a:r>
            <a:r>
              <a:rPr lang="fr-FR" sz="2400" dirty="0" smtClean="0"/>
              <a:t>initiative </a:t>
            </a:r>
            <a:r>
              <a:rPr lang="fr-FR" sz="2400" dirty="0" err="1"/>
              <a:t>will</a:t>
            </a:r>
            <a:r>
              <a:rPr lang="fr-FR" sz="2400" dirty="0"/>
              <a:t> replace </a:t>
            </a:r>
            <a:r>
              <a:rPr lang="fr-FR" sz="2400" dirty="0" err="1"/>
              <a:t>old</a:t>
            </a:r>
            <a:r>
              <a:rPr lang="fr-FR" sz="2400" dirty="0"/>
              <a:t> phone </a:t>
            </a:r>
            <a:r>
              <a:rPr lang="fr-FR" sz="2400" dirty="0" err="1"/>
              <a:t>booths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500 free </a:t>
            </a:r>
            <a:r>
              <a:rPr lang="fr-FR" sz="2400" dirty="0" err="1"/>
              <a:t>gigabyte</a:t>
            </a:r>
            <a:r>
              <a:rPr lang="fr-FR" sz="2400" dirty="0"/>
              <a:t> Wi-Fi kiosks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50" y="3969809"/>
            <a:ext cx="4553580" cy="27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DEVELOP INFRASTRUCTURE (5G)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57" y="1514749"/>
            <a:ext cx="5013434" cy="305861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7" y="1514749"/>
            <a:ext cx="6369591" cy="46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INTERNET OF THINGS (HAMBURG)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9" y="3582319"/>
            <a:ext cx="5018863" cy="3127448"/>
          </a:xfrm>
        </p:spPr>
      </p:pic>
      <p:sp>
        <p:nvSpPr>
          <p:cNvPr id="3" name="ZoneTexte 2"/>
          <p:cNvSpPr txBox="1"/>
          <p:nvPr/>
        </p:nvSpPr>
        <p:spPr>
          <a:xfrm>
            <a:off x="293622" y="1326823"/>
            <a:ext cx="52358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S</a:t>
            </a:r>
            <a:r>
              <a:rPr lang="fr-FR" sz="2200" dirty="0" smtClean="0"/>
              <a:t>mart </a:t>
            </a:r>
            <a:r>
              <a:rPr lang="fr-FR" sz="2200" dirty="0" err="1"/>
              <a:t>cities</a:t>
            </a:r>
            <a:r>
              <a:rPr lang="fr-FR" sz="2200" dirty="0"/>
              <a:t> use Internet of </a:t>
            </a:r>
            <a:r>
              <a:rPr lang="fr-FR" sz="2200" dirty="0" err="1"/>
              <a:t>Things</a:t>
            </a:r>
            <a:r>
              <a:rPr lang="fr-FR" sz="2200" dirty="0"/>
              <a:t> (</a:t>
            </a:r>
            <a:r>
              <a:rPr lang="fr-FR" sz="2200" dirty="0" err="1"/>
              <a:t>IoT</a:t>
            </a:r>
            <a:r>
              <a:rPr lang="fr-FR" sz="2200" dirty="0"/>
              <a:t>) </a:t>
            </a:r>
            <a:r>
              <a:rPr lang="fr-FR" sz="2200" dirty="0" err="1"/>
              <a:t>devices</a:t>
            </a:r>
            <a:r>
              <a:rPr lang="fr-FR" sz="2200" dirty="0"/>
              <a:t> </a:t>
            </a:r>
            <a:r>
              <a:rPr lang="fr-FR" sz="2200" dirty="0" err="1"/>
              <a:t>such</a:t>
            </a:r>
            <a:r>
              <a:rPr lang="fr-FR" sz="2200" dirty="0"/>
              <a:t> as </a:t>
            </a:r>
            <a:r>
              <a:rPr lang="fr-FR" sz="2200" dirty="0" err="1"/>
              <a:t>connected</a:t>
            </a:r>
            <a:r>
              <a:rPr lang="fr-FR" sz="2200" dirty="0"/>
              <a:t> </a:t>
            </a:r>
            <a:r>
              <a:rPr lang="fr-FR" sz="2200" dirty="0" err="1"/>
              <a:t>sensors</a:t>
            </a:r>
            <a:r>
              <a:rPr lang="fr-FR" sz="2200" dirty="0"/>
              <a:t>, lights, and </a:t>
            </a:r>
            <a:r>
              <a:rPr lang="fr-FR" sz="2200" dirty="0" err="1"/>
              <a:t>meters</a:t>
            </a:r>
            <a:r>
              <a:rPr lang="fr-FR" sz="2200" dirty="0"/>
              <a:t> to </a:t>
            </a:r>
            <a:r>
              <a:rPr lang="fr-FR" sz="2200" dirty="0" err="1"/>
              <a:t>collect</a:t>
            </a:r>
            <a:r>
              <a:rPr lang="fr-FR" sz="2200" dirty="0"/>
              <a:t> and </a:t>
            </a:r>
            <a:r>
              <a:rPr lang="fr-FR" sz="2200" dirty="0" err="1"/>
              <a:t>analyze</a:t>
            </a:r>
            <a:r>
              <a:rPr lang="fr-FR" sz="2200" dirty="0"/>
              <a:t> data.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 err="1"/>
              <a:t>cities</a:t>
            </a:r>
            <a:r>
              <a:rPr lang="fr-FR" sz="2200" dirty="0"/>
              <a:t> </a:t>
            </a:r>
            <a:r>
              <a:rPr lang="fr-FR" sz="2200" dirty="0" err="1"/>
              <a:t>then</a:t>
            </a:r>
            <a:r>
              <a:rPr lang="fr-FR" sz="2200" dirty="0"/>
              <a:t> use </a:t>
            </a:r>
            <a:r>
              <a:rPr lang="fr-FR" sz="2200" dirty="0" err="1"/>
              <a:t>this</a:t>
            </a:r>
            <a:r>
              <a:rPr lang="fr-FR" sz="2200" dirty="0"/>
              <a:t> data to </a:t>
            </a:r>
            <a:r>
              <a:rPr lang="fr-FR" sz="2200" dirty="0" err="1" smtClean="0"/>
              <a:t>improve</a:t>
            </a:r>
            <a:r>
              <a:rPr lang="fr-FR" sz="2200" dirty="0" smtClean="0"/>
              <a:t> infrastructure,</a:t>
            </a:r>
            <a:r>
              <a:rPr lang="fr-FR" sz="2200" dirty="0"/>
              <a:t> </a:t>
            </a:r>
            <a:r>
              <a:rPr lang="fr-FR" sz="2200" dirty="0" smtClean="0"/>
              <a:t>public </a:t>
            </a:r>
            <a:r>
              <a:rPr lang="fr-FR" sz="2200" dirty="0"/>
              <a:t>utilities and services, and more.</a:t>
            </a:r>
          </a:p>
        </p:txBody>
      </p:sp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5" y="1537834"/>
            <a:ext cx="5185776" cy="33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IOT SMART LIGHTNING (LOS ANGELES)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03" y="1511300"/>
            <a:ext cx="6669767" cy="4351338"/>
          </a:xfr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INTEGRATION  (SANTANDER)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4" y="1152143"/>
            <a:ext cx="5449487" cy="273413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368" y="1031648"/>
            <a:ext cx="5401301" cy="27342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4" y="4061760"/>
            <a:ext cx="5449487" cy="256173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86" y="4006188"/>
            <a:ext cx="5204884" cy="26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CHINESE COMPANIES INVESTMENT-DEC 2016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5264" y="1797050"/>
            <a:ext cx="644842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Alibaba</a:t>
            </a:r>
            <a:r>
              <a:rPr lang="fr-FR" dirty="0"/>
              <a:t> Group </a:t>
            </a:r>
            <a:r>
              <a:rPr lang="fr-FR" dirty="0" err="1"/>
              <a:t>Holding's</a:t>
            </a:r>
            <a:r>
              <a:rPr lang="fr-FR" dirty="0"/>
              <a:t> </a:t>
            </a:r>
            <a:r>
              <a:rPr lang="fr-FR" dirty="0" err="1"/>
              <a:t>Fintech</a:t>
            </a:r>
            <a:r>
              <a:rPr lang="fr-FR" dirty="0"/>
              <a:t> arm, </a:t>
            </a:r>
            <a:r>
              <a:rPr lang="fr-FR" dirty="0" err="1"/>
              <a:t>announced</a:t>
            </a:r>
            <a:r>
              <a:rPr lang="fr-FR" dirty="0"/>
              <a:t> on Tuesday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</a:t>
            </a:r>
            <a:r>
              <a:rPr lang="fr-FR" dirty="0" err="1"/>
              <a:t>teamed</a:t>
            </a:r>
            <a:r>
              <a:rPr lang="fr-FR" dirty="0"/>
              <a:t> up </a:t>
            </a:r>
            <a:r>
              <a:rPr lang="fr-FR" dirty="0" err="1"/>
              <a:t>with</a:t>
            </a:r>
            <a:r>
              <a:rPr lang="fr-FR" dirty="0"/>
              <a:t> 352 </a:t>
            </a:r>
            <a:r>
              <a:rPr lang="fr-FR" dirty="0" err="1"/>
              <a:t>cities</a:t>
            </a:r>
            <a:r>
              <a:rPr lang="fr-FR" dirty="0"/>
              <a:t> in 25 provinces to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government-backed</a:t>
            </a:r>
            <a:r>
              <a:rPr lang="fr-FR" dirty="0"/>
              <a:t> smart city </a:t>
            </a:r>
            <a:r>
              <a:rPr lang="fr-FR" dirty="0" err="1"/>
              <a:t>projects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rivals</a:t>
            </a:r>
            <a:r>
              <a:rPr lang="fr-FR" dirty="0"/>
              <a:t> - </a:t>
            </a:r>
            <a:r>
              <a:rPr lang="fr-FR" dirty="0" err="1"/>
              <a:t>Baidu</a:t>
            </a:r>
            <a:r>
              <a:rPr lang="fr-FR" dirty="0"/>
              <a:t> </a:t>
            </a:r>
            <a:r>
              <a:rPr lang="fr-FR" dirty="0" err="1"/>
              <a:t>Inc</a:t>
            </a:r>
            <a:r>
              <a:rPr lang="fr-FR" dirty="0"/>
              <a:t> and </a:t>
            </a:r>
            <a:r>
              <a:rPr lang="fr-FR" dirty="0" err="1"/>
              <a:t>Tencent</a:t>
            </a:r>
            <a:r>
              <a:rPr lang="fr-FR" dirty="0"/>
              <a:t> Holdings -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eyes</a:t>
            </a:r>
            <a:r>
              <a:rPr lang="fr-FR" dirty="0"/>
              <a:t> on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Guangzhou </a:t>
            </a:r>
            <a:r>
              <a:rPr lang="fr-FR" dirty="0" err="1"/>
              <a:t>is</a:t>
            </a:r>
            <a:r>
              <a:rPr lang="fr-FR" dirty="0"/>
              <a:t> one of the </a:t>
            </a:r>
            <a:r>
              <a:rPr lang="fr-FR" dirty="0" err="1"/>
              <a:t>busiest</a:t>
            </a:r>
            <a:r>
              <a:rPr lang="fr-FR" dirty="0"/>
              <a:t> </a:t>
            </a:r>
            <a:r>
              <a:rPr lang="fr-FR" dirty="0" err="1"/>
              <a:t>cities</a:t>
            </a:r>
            <a:r>
              <a:rPr lang="fr-FR" dirty="0"/>
              <a:t> in China. To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, the Guangzhou Traffic Police </a:t>
            </a:r>
            <a:r>
              <a:rPr lang="fr-FR" dirty="0" err="1"/>
              <a:t>turned</a:t>
            </a:r>
            <a:r>
              <a:rPr lang="fr-FR" dirty="0"/>
              <a:t> to the “Smart City” initiative </a:t>
            </a:r>
            <a:r>
              <a:rPr lang="fr-FR" dirty="0" err="1"/>
              <a:t>powered</a:t>
            </a:r>
            <a:r>
              <a:rPr lang="fr-FR" dirty="0"/>
              <a:t> by Ali Cloud. </a:t>
            </a:r>
            <a:r>
              <a:rPr lang="fr-FR" dirty="0" err="1"/>
              <a:t>See</a:t>
            </a:r>
            <a:r>
              <a:rPr lang="fr-FR" dirty="0"/>
              <a:t> how the data </a:t>
            </a:r>
            <a:r>
              <a:rPr lang="fr-FR" dirty="0" err="1"/>
              <a:t>provided</a:t>
            </a:r>
            <a:r>
              <a:rPr lang="fr-FR" dirty="0"/>
              <a:t> by </a:t>
            </a:r>
            <a:r>
              <a:rPr lang="fr-FR" dirty="0" err="1"/>
              <a:t>Alibaba’s</a:t>
            </a:r>
            <a:r>
              <a:rPr lang="fr-FR" dirty="0"/>
              <a:t> </a:t>
            </a:r>
            <a:r>
              <a:rPr lang="fr-FR" dirty="0" err="1"/>
              <a:t>AutoNavi</a:t>
            </a:r>
            <a:r>
              <a:rPr lang="fr-FR" dirty="0"/>
              <a:t> has </a:t>
            </a:r>
            <a:r>
              <a:rPr lang="fr-FR" dirty="0" err="1"/>
              <a:t>helped</a:t>
            </a:r>
            <a:r>
              <a:rPr lang="fr-FR" dirty="0"/>
              <a:t> Guangzhou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conditions.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24" y="1325563"/>
            <a:ext cx="4218555" cy="2642864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00" y="4096105"/>
            <a:ext cx="4215579" cy="26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VISUALIZATION (SINGAPORE)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0" y="1133099"/>
            <a:ext cx="5031923" cy="296353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07" y="1065944"/>
            <a:ext cx="5199273" cy="30306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1" y="4214319"/>
            <a:ext cx="5031923" cy="255561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07" y="4163786"/>
            <a:ext cx="5224453" cy="260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VISUALIZATION (NEW YORK CITY )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8" y="1325563"/>
            <a:ext cx="6087117" cy="4351338"/>
          </a:xfrm>
        </p:spPr>
      </p:pic>
      <p:sp>
        <p:nvSpPr>
          <p:cNvPr id="6" name="ZoneTexte 5"/>
          <p:cNvSpPr txBox="1"/>
          <p:nvPr/>
        </p:nvSpPr>
        <p:spPr>
          <a:xfrm>
            <a:off x="268920" y="1182688"/>
            <a:ext cx="52720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January</a:t>
            </a:r>
            <a:r>
              <a:rPr lang="fr-FR" sz="2200" dirty="0" smtClean="0"/>
              <a:t> 2017, the </a:t>
            </a:r>
            <a:r>
              <a:rPr lang="fr-FR" sz="2200" dirty="0"/>
              <a:t>N.Y.C. </a:t>
            </a:r>
            <a:r>
              <a:rPr lang="fr-FR" sz="2200" dirty="0" err="1"/>
              <a:t>Mayor’s</a:t>
            </a:r>
            <a:r>
              <a:rPr lang="fr-FR" sz="2200" dirty="0"/>
              <a:t> Office </a:t>
            </a:r>
            <a:r>
              <a:rPr lang="fr-FR" sz="2200" dirty="0" err="1"/>
              <a:t>officially</a:t>
            </a:r>
            <a:r>
              <a:rPr lang="fr-FR" sz="2200" dirty="0"/>
              <a:t> </a:t>
            </a:r>
            <a:r>
              <a:rPr lang="fr-FR" sz="2200" dirty="0" err="1"/>
              <a:t>launched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</a:t>
            </a:r>
            <a:r>
              <a:rPr lang="fr-FR" sz="2200" dirty="0" err="1"/>
              <a:t>dashboard</a:t>
            </a:r>
            <a:r>
              <a:rPr lang="fr-FR" sz="2200" dirty="0"/>
              <a:t> </a:t>
            </a:r>
            <a:r>
              <a:rPr lang="fr-FR" sz="2200" dirty="0" err="1"/>
              <a:t>meant</a:t>
            </a:r>
            <a:r>
              <a:rPr lang="fr-FR" sz="2200" dirty="0"/>
              <a:t> to do </a:t>
            </a:r>
            <a:r>
              <a:rPr lang="fr-FR" sz="2200" dirty="0" err="1"/>
              <a:t>just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, </a:t>
            </a:r>
            <a:r>
              <a:rPr lang="fr-FR" sz="2200" dirty="0" err="1"/>
              <a:t>built</a:t>
            </a:r>
            <a:r>
              <a:rPr lang="fr-FR" sz="2200" dirty="0"/>
              <a:t> </a:t>
            </a:r>
            <a:r>
              <a:rPr lang="fr-FR" sz="2200" dirty="0" smtClean="0"/>
              <a:t>by </a:t>
            </a:r>
            <a:r>
              <a:rPr lang="fr-FR" sz="2200" dirty="0" err="1" smtClean="0"/>
              <a:t>Vizzuality</a:t>
            </a:r>
            <a:r>
              <a:rPr lang="fr-FR" sz="2200" dirty="0" smtClean="0"/>
              <a:t> and</a:t>
            </a:r>
            <a:r>
              <a:rPr lang="fr-FR" sz="2200" dirty="0"/>
              <a:t> </a:t>
            </a:r>
            <a:r>
              <a:rPr lang="fr-FR" sz="2200" dirty="0" err="1" smtClean="0"/>
              <a:t>Carto</a:t>
            </a:r>
            <a:r>
              <a:rPr lang="fr-FR" sz="2200" dirty="0" smtClean="0"/>
              <a:t>, </a:t>
            </a:r>
            <a:r>
              <a:rPr lang="fr-FR" sz="2200" dirty="0"/>
              <a:t>a </a:t>
            </a:r>
            <a:r>
              <a:rPr lang="fr-FR" sz="2200" dirty="0" err="1"/>
              <a:t>platform</a:t>
            </a:r>
            <a:r>
              <a:rPr lang="fr-FR" sz="2200" dirty="0"/>
              <a:t> for location data </a:t>
            </a:r>
            <a:r>
              <a:rPr lang="fr-FR" sz="2200" dirty="0" err="1"/>
              <a:t>tools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It’s</a:t>
            </a:r>
            <a:r>
              <a:rPr lang="fr-FR" sz="2200" dirty="0" smtClean="0"/>
              <a:t> </a:t>
            </a:r>
            <a:r>
              <a:rPr lang="fr-FR" sz="2200" dirty="0" err="1"/>
              <a:t>designed</a:t>
            </a:r>
            <a:r>
              <a:rPr lang="fr-FR" sz="2200" dirty="0"/>
              <a:t> to </a:t>
            </a:r>
            <a:r>
              <a:rPr lang="fr-FR" sz="2200" dirty="0" err="1"/>
              <a:t>make</a:t>
            </a:r>
            <a:r>
              <a:rPr lang="fr-FR" sz="2200" dirty="0"/>
              <a:t> </a:t>
            </a:r>
            <a:r>
              <a:rPr lang="fr-FR" sz="2200" dirty="0" err="1"/>
              <a:t>sense</a:t>
            </a:r>
            <a:r>
              <a:rPr lang="fr-FR" sz="2200" dirty="0"/>
              <a:t> of the </a:t>
            </a:r>
            <a:r>
              <a:rPr lang="fr-FR" sz="2200" dirty="0" err="1"/>
              <a:t>bottomless</a:t>
            </a:r>
            <a:r>
              <a:rPr lang="fr-FR" sz="2200" dirty="0"/>
              <a:t> data silos </a:t>
            </a:r>
            <a:r>
              <a:rPr lang="fr-FR" sz="2200" dirty="0" err="1"/>
              <a:t>that</a:t>
            </a:r>
            <a:r>
              <a:rPr lang="fr-FR" sz="2200" dirty="0"/>
              <a:t> a city as </a:t>
            </a:r>
            <a:r>
              <a:rPr lang="fr-FR" sz="2200" dirty="0" err="1"/>
              <a:t>big</a:t>
            </a:r>
            <a:r>
              <a:rPr lang="fr-FR" sz="2200" dirty="0"/>
              <a:t>, </a:t>
            </a:r>
            <a:r>
              <a:rPr lang="fr-FR" sz="2200" dirty="0" err="1"/>
              <a:t>complex</a:t>
            </a:r>
            <a:r>
              <a:rPr lang="fr-FR" sz="2200" dirty="0"/>
              <a:t>, and </a:t>
            </a:r>
            <a:r>
              <a:rPr lang="fr-FR" sz="2200" dirty="0" err="1"/>
              <a:t>connected</a:t>
            </a:r>
            <a:r>
              <a:rPr lang="fr-FR" sz="2200" dirty="0"/>
              <a:t> as New York </a:t>
            </a:r>
            <a:r>
              <a:rPr lang="fr-FR" sz="2200" dirty="0" err="1"/>
              <a:t>generates</a:t>
            </a:r>
            <a:r>
              <a:rPr lang="fr-FR" sz="2200" dirty="0"/>
              <a:t> </a:t>
            </a:r>
            <a:r>
              <a:rPr lang="fr-FR" sz="2200" dirty="0" err="1"/>
              <a:t>every</a:t>
            </a:r>
            <a:r>
              <a:rPr lang="fr-FR" sz="2200" dirty="0"/>
              <a:t> </a:t>
            </a:r>
            <a:r>
              <a:rPr lang="fr-FR" sz="2200" dirty="0" err="1"/>
              <a:t>hour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The </a:t>
            </a:r>
            <a:r>
              <a:rPr lang="fr-FR" sz="2200" dirty="0" err="1"/>
              <a:t>dashboard</a:t>
            </a:r>
            <a:r>
              <a:rPr lang="fr-FR" sz="2200" dirty="0"/>
              <a:t> pulls data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across</a:t>
            </a:r>
            <a:r>
              <a:rPr lang="fr-FR" sz="2200" dirty="0"/>
              <a:t> the city, </a:t>
            </a:r>
            <a:r>
              <a:rPr lang="fr-FR" sz="2200" dirty="0" err="1"/>
              <a:t>mapping</a:t>
            </a:r>
            <a:r>
              <a:rPr lang="fr-FR" sz="2200" dirty="0"/>
              <a:t>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geographically</a:t>
            </a:r>
            <a:r>
              <a:rPr lang="fr-FR" sz="2200" dirty="0"/>
              <a:t> to </a:t>
            </a:r>
            <a:r>
              <a:rPr lang="fr-FR" sz="2200" dirty="0" err="1"/>
              <a:t>give</a:t>
            </a:r>
            <a:r>
              <a:rPr lang="fr-FR" sz="2200" dirty="0"/>
              <a:t> </a:t>
            </a:r>
            <a:r>
              <a:rPr lang="fr-FR" sz="2200" dirty="0" err="1"/>
              <a:t>decision-makers</a:t>
            </a:r>
            <a:r>
              <a:rPr lang="fr-FR" sz="2200" dirty="0"/>
              <a:t> a </a:t>
            </a:r>
            <a:r>
              <a:rPr lang="fr-FR" sz="2200" dirty="0" err="1"/>
              <a:t>bird’s-eye</a:t>
            </a:r>
            <a:r>
              <a:rPr lang="fr-FR" sz="2200" dirty="0"/>
              <a:t> </a:t>
            </a:r>
            <a:r>
              <a:rPr lang="fr-FR" sz="2200" dirty="0" err="1"/>
              <a:t>view</a:t>
            </a:r>
            <a:r>
              <a:rPr lang="fr-FR" sz="2200" dirty="0"/>
              <a:t> of </a:t>
            </a:r>
            <a:r>
              <a:rPr lang="fr-FR" sz="2200" dirty="0" err="1"/>
              <a:t>hundreds</a:t>
            </a:r>
            <a:r>
              <a:rPr lang="fr-FR" sz="2200" dirty="0"/>
              <a:t> of "</a:t>
            </a:r>
            <a:r>
              <a:rPr lang="fr-FR" sz="2200" dirty="0" err="1"/>
              <a:t>indicators</a:t>
            </a:r>
            <a:r>
              <a:rPr lang="fr-FR" sz="2200" dirty="0"/>
              <a:t>"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across</a:t>
            </a:r>
            <a:r>
              <a:rPr lang="fr-FR" sz="2200" dirty="0"/>
              <a:t> city </a:t>
            </a:r>
            <a:r>
              <a:rPr lang="fr-FR" sz="2200" dirty="0" err="1"/>
              <a:t>organizations</a:t>
            </a:r>
            <a:r>
              <a:rPr lang="fr-FR" sz="2200" dirty="0"/>
              <a:t>,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vary</a:t>
            </a:r>
            <a:r>
              <a:rPr lang="fr-FR" sz="2200" dirty="0"/>
              <a:t> </a:t>
            </a:r>
            <a:r>
              <a:rPr lang="fr-FR" sz="2200" dirty="0" err="1"/>
              <a:t>wildly</a:t>
            </a:r>
            <a:r>
              <a:rPr lang="fr-FR" sz="2200" dirty="0"/>
              <a:t> </a:t>
            </a:r>
            <a:r>
              <a:rPr lang="fr-FR" sz="2200" dirty="0" err="1"/>
              <a:t>across</a:t>
            </a:r>
            <a:r>
              <a:rPr lang="fr-FR" sz="2200" dirty="0"/>
              <a:t> </a:t>
            </a:r>
            <a:r>
              <a:rPr lang="fr-FR" sz="2200" dirty="0" err="1"/>
              <a:t>agency</a:t>
            </a:r>
            <a:r>
              <a:rPr lang="fr-FR" sz="2200" dirty="0"/>
              <a:t> and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involve</a:t>
            </a:r>
            <a:r>
              <a:rPr lang="fr-FR" sz="2200" dirty="0"/>
              <a:t> </a:t>
            </a:r>
            <a:r>
              <a:rPr lang="fr-FR" sz="2200" dirty="0" err="1"/>
              <a:t>anything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robberies</a:t>
            </a:r>
            <a:r>
              <a:rPr lang="fr-FR" sz="2200" dirty="0"/>
              <a:t> to </a:t>
            </a:r>
            <a:r>
              <a:rPr lang="fr-FR" sz="2200" dirty="0" err="1"/>
              <a:t>traffic</a:t>
            </a:r>
            <a:r>
              <a:rPr lang="fr-FR" sz="2200" dirty="0"/>
              <a:t> </a:t>
            </a:r>
            <a:r>
              <a:rPr lang="fr-FR" sz="2200" dirty="0" err="1"/>
              <a:t>fatalities</a:t>
            </a:r>
            <a:r>
              <a:rPr lang="fr-FR" sz="2200" dirty="0"/>
              <a:t>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8419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PREDICTIVE ANALYTICS (MEMPHIS)  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15686" y="1325563"/>
            <a:ext cx="5529943" cy="4351338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Memphis Police </a:t>
            </a:r>
            <a:r>
              <a:rPr lang="fr-FR" dirty="0" err="1"/>
              <a:t>Department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crime by 30% </a:t>
            </a:r>
            <a:r>
              <a:rPr lang="fr-FR" dirty="0" err="1"/>
              <a:t>using</a:t>
            </a:r>
            <a:r>
              <a:rPr lang="fr-FR" dirty="0"/>
              <a:t> data to focus </a:t>
            </a:r>
            <a:r>
              <a:rPr lang="fr-FR" dirty="0" err="1" smtClean="0"/>
              <a:t>patrols</a:t>
            </a:r>
            <a:r>
              <a:rPr lang="fr-FR" dirty="0" smtClean="0"/>
              <a:t>.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By </a:t>
            </a:r>
            <a:r>
              <a:rPr lang="fr-FR" dirty="0" err="1"/>
              <a:t>integrating</a:t>
            </a:r>
            <a:r>
              <a:rPr lang="fr-FR" dirty="0"/>
              <a:t> data and </a:t>
            </a:r>
            <a:r>
              <a:rPr lang="fr-FR" dirty="0" err="1"/>
              <a:t>performing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and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modeling</a:t>
            </a:r>
            <a:r>
              <a:rPr lang="fr-FR" dirty="0"/>
              <a:t>, the Memphis Police </a:t>
            </a:r>
            <a:r>
              <a:rPr lang="fr-FR" dirty="0" err="1"/>
              <a:t>Department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crime hot spots and direct police </a:t>
            </a:r>
            <a:r>
              <a:rPr lang="fr-FR" dirty="0" err="1"/>
              <a:t>resources</a:t>
            </a:r>
            <a:r>
              <a:rPr lang="fr-FR" dirty="0"/>
              <a:t> more </a:t>
            </a:r>
            <a:r>
              <a:rPr lang="fr-FR" dirty="0" err="1"/>
              <a:t>intelligently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/>
              <a:t>smart </a:t>
            </a:r>
            <a:r>
              <a:rPr lang="fr-FR" dirty="0" err="1"/>
              <a:t>policing</a:t>
            </a:r>
            <a:r>
              <a:rPr lang="fr-FR" dirty="0"/>
              <a:t> practices have </a:t>
            </a:r>
            <a:r>
              <a:rPr lang="fr-FR" dirty="0" err="1"/>
              <a:t>reduced</a:t>
            </a:r>
            <a:r>
              <a:rPr lang="fr-FR" dirty="0"/>
              <a:t> </a:t>
            </a:r>
            <a:r>
              <a:rPr lang="fr-FR" dirty="0" err="1"/>
              <a:t>overall</a:t>
            </a:r>
            <a:r>
              <a:rPr lang="fr-FR" dirty="0"/>
              <a:t> crime by 30% and violent crime by 15%.</a:t>
            </a:r>
          </a:p>
        </p:txBody>
      </p:sp>
      <p:pic>
        <p:nvPicPr>
          <p:cNvPr id="7" name="Imag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40" y="1325563"/>
            <a:ext cx="5817876" cy="358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/>
              <a:t>PREDICTIVE </a:t>
            </a:r>
            <a:r>
              <a:rPr lang="fr-FR" dirty="0" smtClean="0"/>
              <a:t>ANALYTICS (RIO DE JANEIRO)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6071" y="1646010"/>
            <a:ext cx="5856515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Rio de Janeiro </a:t>
            </a:r>
            <a:r>
              <a:rPr lang="fr-FR" dirty="0" err="1"/>
              <a:t>improved</a:t>
            </a:r>
            <a:r>
              <a:rPr lang="fr-FR" dirty="0"/>
              <a:t> emergency </a:t>
            </a:r>
            <a:r>
              <a:rPr lang="fr-FR" dirty="0" err="1"/>
              <a:t>response</a:t>
            </a:r>
            <a:r>
              <a:rPr lang="fr-FR" dirty="0"/>
              <a:t> time by 30%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centralized</a:t>
            </a:r>
            <a:r>
              <a:rPr lang="fr-FR" dirty="0"/>
              <a:t> command </a:t>
            </a:r>
            <a:r>
              <a:rPr lang="fr-FR" dirty="0" smtClean="0"/>
              <a:t>center City </a:t>
            </a:r>
            <a:r>
              <a:rPr lang="fr-FR" dirty="0" err="1"/>
              <a:t>officials</a:t>
            </a:r>
            <a:r>
              <a:rPr lang="fr-FR" dirty="0"/>
              <a:t> in </a:t>
            </a:r>
            <a:r>
              <a:rPr lang="fr-FR" dirty="0" smtClean="0"/>
              <a:t>Rio.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/>
              <a:t>H</a:t>
            </a:r>
            <a:r>
              <a:rPr lang="fr-FR" dirty="0" smtClean="0"/>
              <a:t>ome </a:t>
            </a:r>
            <a:r>
              <a:rPr lang="fr-FR" dirty="0"/>
              <a:t>to over 6 million people, have </a:t>
            </a:r>
            <a:r>
              <a:rPr lang="fr-FR" dirty="0" err="1"/>
              <a:t>integrated</a:t>
            </a:r>
            <a:r>
              <a:rPr lang="fr-FR" dirty="0"/>
              <a:t> information and </a:t>
            </a:r>
            <a:r>
              <a:rPr lang="fr-FR" dirty="0" err="1"/>
              <a:t>processes</a:t>
            </a:r>
            <a:r>
              <a:rPr lang="fr-FR" dirty="0"/>
              <a:t> for more </a:t>
            </a:r>
            <a:r>
              <a:rPr lang="fr-FR" dirty="0" err="1"/>
              <a:t>than</a:t>
            </a:r>
            <a:r>
              <a:rPr lang="fr-FR" dirty="0"/>
              <a:t> 30 </a:t>
            </a:r>
            <a:r>
              <a:rPr lang="fr-FR" dirty="0" err="1"/>
              <a:t>agencies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one command center </a:t>
            </a:r>
            <a:r>
              <a:rPr lang="fr-FR" dirty="0" err="1"/>
              <a:t>enabling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respond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to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and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and plan for future </a:t>
            </a:r>
            <a:r>
              <a:rPr lang="fr-FR" dirty="0" err="1"/>
              <a:t>events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51" y="1771650"/>
            <a:ext cx="5608203" cy="34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PREDICTIVE ANALYTICS (ZHENJIANG)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356" y="1548039"/>
            <a:ext cx="6085115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Zhenjiang, China </a:t>
            </a:r>
            <a:r>
              <a:rPr lang="fr-FR" dirty="0" err="1"/>
              <a:t>builds</a:t>
            </a:r>
            <a:r>
              <a:rPr lang="fr-FR" dirty="0"/>
              <a:t> more intelligent transportation system </a:t>
            </a:r>
            <a:r>
              <a:rPr lang="fr-FR" dirty="0" err="1"/>
              <a:t>positioning</a:t>
            </a:r>
            <a:r>
              <a:rPr lang="fr-FR" dirty="0"/>
              <a:t> city for future </a:t>
            </a:r>
            <a:r>
              <a:rPr lang="fr-FR" dirty="0" err="1" smtClean="0"/>
              <a:t>growth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/>
              <a:t>central transportation command center </a:t>
            </a:r>
            <a:r>
              <a:rPr lang="fr-FR" dirty="0" err="1"/>
              <a:t>will</a:t>
            </a:r>
            <a:r>
              <a:rPr lang="fr-FR" dirty="0"/>
              <a:t> help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patterns, </a:t>
            </a:r>
            <a:r>
              <a:rPr lang="fr-FR" dirty="0" err="1"/>
              <a:t>obtain</a:t>
            </a:r>
            <a:r>
              <a:rPr lang="fr-FR" dirty="0"/>
              <a:t> and </a:t>
            </a:r>
            <a:r>
              <a:rPr lang="fr-FR" dirty="0" err="1"/>
              <a:t>disseminate</a:t>
            </a:r>
            <a:r>
              <a:rPr lang="fr-FR" dirty="0"/>
              <a:t> real-time </a:t>
            </a:r>
            <a:r>
              <a:rPr lang="fr-FR" dirty="0" err="1"/>
              <a:t>traffic</a:t>
            </a:r>
            <a:r>
              <a:rPr lang="fr-FR" dirty="0"/>
              <a:t> updates, and </a:t>
            </a:r>
            <a:r>
              <a:rPr lang="fr-FR" dirty="0" err="1"/>
              <a:t>anticipate</a:t>
            </a:r>
            <a:r>
              <a:rPr lang="fr-FR" dirty="0"/>
              <a:t> and </a:t>
            </a:r>
            <a:r>
              <a:rPr lang="fr-FR" dirty="0" err="1"/>
              <a:t>minimize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issues for </a:t>
            </a:r>
            <a:r>
              <a:rPr lang="fr-FR" dirty="0" err="1"/>
              <a:t>this</a:t>
            </a:r>
            <a:r>
              <a:rPr lang="fr-FR" dirty="0"/>
              <a:t> city of </a:t>
            </a:r>
            <a:r>
              <a:rPr lang="fr-FR" dirty="0" err="1"/>
              <a:t>three</a:t>
            </a:r>
            <a:r>
              <a:rPr lang="fr-FR" dirty="0"/>
              <a:t> million people.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06" y="1548039"/>
            <a:ext cx="5458841" cy="33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OPEN DATA-API (AMSTERDAM)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4" y="1235406"/>
            <a:ext cx="7670924" cy="3464832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08" y="2574102"/>
            <a:ext cx="7086214" cy="33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OPEN DATA-SETS OF DATA (RATP-PARIS)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8" y="1529485"/>
            <a:ext cx="6355876" cy="3646672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48" y="1529485"/>
            <a:ext cx="5274810" cy="20534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47" y="3781694"/>
            <a:ext cx="5460547" cy="13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OPENDATASOFT PORTAL (PARIS-BRUXELLES ) </a:t>
            </a:r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5" y="1153331"/>
            <a:ext cx="7807211" cy="3327286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9" y="2169795"/>
            <a:ext cx="6686221" cy="3791426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5" y="4311664"/>
            <a:ext cx="5003036" cy="23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OPEN SOURCE PLATFORM SMARTCITIZEN KIT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843" y="1194934"/>
            <a:ext cx="6115966" cy="5369151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Smart Citizen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world’s</a:t>
            </a:r>
            <a:r>
              <a:rPr lang="fr-FR" dirty="0"/>
              <a:t> </a:t>
            </a:r>
            <a:r>
              <a:rPr lang="fr-FR" dirty="0" err="1"/>
              <a:t>largest</a:t>
            </a:r>
            <a:r>
              <a:rPr lang="fr-FR" dirty="0"/>
              <a:t>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environmental</a:t>
            </a:r>
            <a:r>
              <a:rPr lang="fr-FR" dirty="0"/>
              <a:t> </a:t>
            </a:r>
            <a:r>
              <a:rPr lang="fr-FR" dirty="0" err="1"/>
              <a:t>sensing</a:t>
            </a:r>
            <a:r>
              <a:rPr lang="fr-FR" dirty="0"/>
              <a:t> network, and the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live in Manchester.</a:t>
            </a:r>
          </a:p>
          <a:p>
            <a:pPr>
              <a:buFont typeface="Wingdings" charset="2"/>
              <a:buChar char="§"/>
            </a:pPr>
            <a:r>
              <a:rPr lang="fr-FR" dirty="0"/>
              <a:t>Manchester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third</a:t>
            </a:r>
            <a:r>
              <a:rPr lang="fr-FR" dirty="0"/>
              <a:t> city in the world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Smart Citizen </a:t>
            </a:r>
            <a:r>
              <a:rPr lang="fr-FR" dirty="0" err="1"/>
              <a:t>community</a:t>
            </a:r>
            <a:r>
              <a:rPr lang="fr-FR" dirty="0"/>
              <a:t>,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launches</a:t>
            </a:r>
            <a:r>
              <a:rPr lang="fr-FR" dirty="0"/>
              <a:t> in Barcelona and Amsterdam.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This </a:t>
            </a:r>
            <a:r>
              <a:rPr lang="fr-FR" dirty="0" err="1"/>
              <a:t>experimental</a:t>
            </a:r>
            <a:r>
              <a:rPr lang="fr-FR" dirty="0"/>
              <a:t> network </a:t>
            </a:r>
            <a:r>
              <a:rPr lang="fr-FR" dirty="0" err="1"/>
              <a:t>enables</a:t>
            </a:r>
            <a:r>
              <a:rPr lang="fr-FR" dirty="0"/>
              <a:t> </a:t>
            </a:r>
            <a:r>
              <a:rPr lang="fr-FR" dirty="0" err="1"/>
              <a:t>citizens</a:t>
            </a:r>
            <a:r>
              <a:rPr lang="fr-FR" dirty="0"/>
              <a:t> to </a:t>
            </a:r>
            <a:r>
              <a:rPr lang="fr-FR" dirty="0" err="1"/>
              <a:t>become</a:t>
            </a:r>
            <a:r>
              <a:rPr lang="fr-FR" dirty="0"/>
              <a:t> active in </a:t>
            </a:r>
            <a:r>
              <a:rPr lang="fr-FR" dirty="0" err="1"/>
              <a:t>capturing</a:t>
            </a:r>
            <a:r>
              <a:rPr lang="fr-FR" dirty="0"/>
              <a:t>, sharing and </a:t>
            </a:r>
            <a:r>
              <a:rPr lang="fr-FR" dirty="0" err="1"/>
              <a:t>making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the data </a:t>
            </a:r>
            <a:r>
              <a:rPr lang="fr-FR" dirty="0" err="1"/>
              <a:t>that</a:t>
            </a:r>
            <a:r>
              <a:rPr lang="fr-FR" dirty="0"/>
              <a:t> lies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city, </a:t>
            </a:r>
            <a:r>
              <a:rPr lang="fr-FR" dirty="0" err="1"/>
              <a:t>through</a:t>
            </a:r>
            <a:r>
              <a:rPr lang="fr-FR" dirty="0"/>
              <a:t> the use of low-cost </a:t>
            </a:r>
            <a:r>
              <a:rPr lang="fr-FR" dirty="0" err="1"/>
              <a:t>sensors</a:t>
            </a:r>
            <a:r>
              <a:rPr lang="fr-FR" dirty="0"/>
              <a:t> – the Smart Citizen Kit (SCK)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20" y="1077687"/>
            <a:ext cx="4286641" cy="2432958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20" y="3673929"/>
            <a:ext cx="4369867" cy="30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CITY HACKATHON (SAN DIEGO)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325563"/>
            <a:ext cx="5537722" cy="553243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T</a:t>
            </a:r>
            <a:r>
              <a:rPr lang="fr-FR" dirty="0" smtClean="0"/>
              <a:t>he </a:t>
            </a:r>
            <a:r>
              <a:rPr lang="fr-FR" dirty="0" err="1"/>
              <a:t>SmartCity</a:t>
            </a:r>
            <a:r>
              <a:rPr lang="fr-FR" dirty="0"/>
              <a:t> </a:t>
            </a:r>
            <a:r>
              <a:rPr lang="fr-FR" dirty="0" err="1"/>
              <a:t>Hackathon</a:t>
            </a:r>
            <a:r>
              <a:rPr lang="fr-FR" dirty="0"/>
              <a:t> </a:t>
            </a:r>
            <a:r>
              <a:rPr lang="fr-FR" dirty="0" err="1"/>
              <a:t>attracted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200 software </a:t>
            </a:r>
            <a:r>
              <a:rPr lang="fr-FR" dirty="0" err="1"/>
              <a:t>developers</a:t>
            </a:r>
            <a:r>
              <a:rPr lang="fr-FR" dirty="0"/>
              <a:t> and </a:t>
            </a:r>
            <a:r>
              <a:rPr lang="fr-FR" dirty="0" err="1"/>
              <a:t>technology</a:t>
            </a:r>
            <a:r>
              <a:rPr lang="fr-FR" dirty="0"/>
              <a:t> designers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tapped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500 data sets </a:t>
            </a:r>
            <a:r>
              <a:rPr lang="fr-FR" dirty="0" err="1"/>
              <a:t>from</a:t>
            </a:r>
            <a:r>
              <a:rPr lang="fr-FR" dirty="0"/>
              <a:t> the city and </a:t>
            </a:r>
            <a:r>
              <a:rPr lang="fr-FR" dirty="0" err="1"/>
              <a:t>others</a:t>
            </a:r>
            <a:r>
              <a:rPr lang="fr-FR" dirty="0"/>
              <a:t> on </a:t>
            </a:r>
            <a:r>
              <a:rPr lang="fr-FR" dirty="0" err="1"/>
              <a:t>energy</a:t>
            </a:r>
            <a:r>
              <a:rPr lang="fr-FR" dirty="0"/>
              <a:t> use, water </a:t>
            </a:r>
            <a:r>
              <a:rPr lang="fr-FR" dirty="0" err="1"/>
              <a:t>consumption</a:t>
            </a:r>
            <a:r>
              <a:rPr lang="fr-FR" dirty="0"/>
              <a:t>, </a:t>
            </a:r>
            <a:r>
              <a:rPr lang="fr-FR" dirty="0" err="1"/>
              <a:t>traffic</a:t>
            </a:r>
            <a:r>
              <a:rPr lang="fr-FR" dirty="0"/>
              <a:t>, parking, </a:t>
            </a:r>
            <a:r>
              <a:rPr lang="fr-FR" dirty="0" err="1"/>
              <a:t>weather</a:t>
            </a:r>
            <a:r>
              <a:rPr lang="fr-FR" dirty="0"/>
              <a:t> patterns, infrastructure and mass </a:t>
            </a:r>
            <a:r>
              <a:rPr lang="fr-FR" dirty="0" smtClean="0"/>
              <a:t>transit.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37" y="1325562"/>
            <a:ext cx="6138834" cy="2916620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50" y="3200400"/>
            <a:ext cx="4750367" cy="29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030255" y="2192055"/>
            <a:ext cx="5938381" cy="30454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CITY CHALLENGE (USA)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" y="1597025"/>
            <a:ext cx="7107185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56" y="1479550"/>
            <a:ext cx="6006042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GAMIFICATION (MAPATON CDMX MEXICO)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6699" y="1371374"/>
            <a:ext cx="5856515" cy="521561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Most of bus </a:t>
            </a:r>
            <a:r>
              <a:rPr lang="fr-FR" dirty="0"/>
              <a:t>routes in Mexico City </a:t>
            </a:r>
            <a:r>
              <a:rPr lang="fr-FR"/>
              <a:t>have </a:t>
            </a:r>
            <a:r>
              <a:rPr lang="fr-FR" smtClean="0"/>
              <a:t>been </a:t>
            </a:r>
            <a:r>
              <a:rPr lang="fr-FR" dirty="0" err="1" smtClean="0"/>
              <a:t>developed</a:t>
            </a:r>
            <a:r>
              <a:rPr lang="fr-FR" dirty="0" smtClean="0"/>
              <a:t> </a:t>
            </a:r>
            <a:r>
              <a:rPr lang="fr-FR" dirty="0" err="1"/>
              <a:t>organically</a:t>
            </a:r>
            <a:r>
              <a:rPr lang="fr-FR" dirty="0"/>
              <a:t> in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demand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routes are </a:t>
            </a:r>
            <a:r>
              <a:rPr lang="fr-FR" dirty="0" err="1"/>
              <a:t>communicated</a:t>
            </a:r>
            <a:r>
              <a:rPr lang="fr-FR" dirty="0"/>
              <a:t>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informally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friends</a:t>
            </a:r>
            <a:r>
              <a:rPr lang="fr-FR" dirty="0"/>
              <a:t> and </a:t>
            </a:r>
            <a:r>
              <a:rPr lang="fr-FR" dirty="0" err="1"/>
              <a:t>family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an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dirty="0" err="1"/>
              <a:t>formalize</a:t>
            </a:r>
            <a:r>
              <a:rPr lang="fr-FR" dirty="0"/>
              <a:t> the system, </a:t>
            </a:r>
            <a:r>
              <a:rPr lang="fr-FR" dirty="0" err="1"/>
              <a:t>Mapatón</a:t>
            </a:r>
            <a:r>
              <a:rPr lang="fr-FR" dirty="0"/>
              <a:t> CDMX </a:t>
            </a:r>
            <a:r>
              <a:rPr lang="fr-FR" dirty="0" err="1"/>
              <a:t>designed</a:t>
            </a:r>
            <a:r>
              <a:rPr lang="fr-FR" dirty="0"/>
              <a:t> a </a:t>
            </a:r>
            <a:r>
              <a:rPr lang="fr-FR" dirty="0" err="1"/>
              <a:t>participatory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drew</a:t>
            </a:r>
            <a:r>
              <a:rPr lang="fr-FR" dirty="0"/>
              <a:t> on </a:t>
            </a:r>
            <a:r>
              <a:rPr lang="fr-FR" dirty="0" err="1"/>
              <a:t>crowdsourced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phones to come up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map</a:t>
            </a:r>
            <a:r>
              <a:rPr lang="fr-FR" dirty="0"/>
              <a:t> of the </a:t>
            </a:r>
            <a:r>
              <a:rPr lang="fr-FR" dirty="0" err="1"/>
              <a:t>city’s</a:t>
            </a:r>
            <a:r>
              <a:rPr lang="fr-FR" dirty="0"/>
              <a:t> bus routes.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group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34 people </a:t>
            </a:r>
            <a:r>
              <a:rPr lang="fr-FR" dirty="0" err="1"/>
              <a:t>from</a:t>
            </a:r>
            <a:r>
              <a:rPr lang="fr-FR" dirty="0"/>
              <a:t> 14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organizations</a:t>
            </a:r>
            <a:r>
              <a:rPr lang="fr-FR" dirty="0"/>
              <a:t>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nonprofits</a:t>
            </a:r>
            <a:r>
              <a:rPr lang="fr-FR" dirty="0"/>
              <a:t>, </a:t>
            </a:r>
            <a:r>
              <a:rPr lang="fr-FR" dirty="0" err="1"/>
              <a:t>think</a:t>
            </a:r>
            <a:r>
              <a:rPr lang="fr-FR" dirty="0"/>
              <a:t> tanks, engineering </a:t>
            </a:r>
            <a:r>
              <a:rPr lang="fr-FR" dirty="0" err="1"/>
              <a:t>firms</a:t>
            </a:r>
            <a:r>
              <a:rPr lang="fr-FR" dirty="0"/>
              <a:t>, </a:t>
            </a:r>
            <a:r>
              <a:rPr lang="fr-FR" dirty="0" err="1"/>
              <a:t>members</a:t>
            </a:r>
            <a:r>
              <a:rPr lang="fr-FR" dirty="0"/>
              <a:t> of </a:t>
            </a:r>
            <a:r>
              <a:rPr lang="fr-FR" dirty="0" err="1"/>
              <a:t>government</a:t>
            </a:r>
            <a:r>
              <a:rPr lang="fr-FR" dirty="0"/>
              <a:t> bodies, and </a:t>
            </a:r>
            <a:r>
              <a:rPr lang="fr-FR" dirty="0" err="1"/>
              <a:t>consultancies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83" y="1371374"/>
            <a:ext cx="5411518" cy="33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CROWDSOURCING &amp; CIVIC HACKING (</a:t>
            </a:r>
            <a:r>
              <a:rPr lang="fr-FR" dirty="0" err="1" smtClean="0"/>
              <a:t>Fix</a:t>
            </a:r>
            <a:r>
              <a:rPr lang="fr-FR" dirty="0" smtClean="0"/>
              <a:t> </a:t>
            </a:r>
            <a:r>
              <a:rPr lang="fr-FR" dirty="0" err="1" smtClean="0"/>
              <a:t>My</a:t>
            </a:r>
            <a:r>
              <a:rPr lang="fr-FR" dirty="0" smtClean="0"/>
              <a:t> Street)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357" y="1531711"/>
            <a:ext cx="5970814" cy="495073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A Civil Hacker </a:t>
            </a:r>
            <a:r>
              <a:rPr lang="fr-FR" dirty="0" err="1" smtClean="0"/>
              <a:t>is</a:t>
            </a:r>
            <a:r>
              <a:rPr lang="fr-FR" dirty="0" smtClean="0"/>
              <a:t> one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collaborates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 </a:t>
            </a:r>
            <a:r>
              <a:rPr lang="fr-FR" dirty="0" smtClean="0"/>
              <a:t>open source solution</a:t>
            </a:r>
            <a:r>
              <a:rPr lang="fr-FR" dirty="0"/>
              <a:t> 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publicly-released</a:t>
            </a:r>
            <a:r>
              <a:rPr lang="fr-FR" dirty="0"/>
              <a:t> data, code and </a:t>
            </a:r>
            <a:r>
              <a:rPr lang="fr-FR" dirty="0" err="1"/>
              <a:t>technology</a:t>
            </a:r>
            <a:r>
              <a:rPr lang="fr-FR" dirty="0"/>
              <a:t> to </a:t>
            </a:r>
            <a:r>
              <a:rPr lang="fr-FR" dirty="0" err="1"/>
              <a:t>solve</a:t>
            </a:r>
            <a:r>
              <a:rPr lang="fr-FR" dirty="0"/>
              <a:t> local social, </a:t>
            </a:r>
            <a:r>
              <a:rPr lang="fr-FR" dirty="0" err="1"/>
              <a:t>economic</a:t>
            </a:r>
            <a:r>
              <a:rPr lang="fr-FR" dirty="0"/>
              <a:t>, and </a:t>
            </a:r>
            <a:r>
              <a:rPr lang="fr-FR" dirty="0" err="1"/>
              <a:t>environmental</a:t>
            </a:r>
            <a:r>
              <a:rPr lang="fr-FR" dirty="0"/>
              <a:t> challenges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Crowdsourcing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sourcing</a:t>
            </a:r>
            <a:r>
              <a:rPr lang="fr-FR" dirty="0" smtClean="0"/>
              <a:t> model</a:t>
            </a:r>
            <a:r>
              <a:rPr lang="fr-FR" dirty="0"/>
              <a:t> 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 or </a:t>
            </a:r>
            <a:r>
              <a:rPr lang="fr-FR" dirty="0" err="1"/>
              <a:t>organizations</a:t>
            </a:r>
            <a:r>
              <a:rPr lang="fr-FR" dirty="0"/>
              <a:t> use contributions </a:t>
            </a:r>
            <a:r>
              <a:rPr lang="fr-FR" dirty="0" err="1" smtClean="0"/>
              <a:t>from</a:t>
            </a:r>
            <a:r>
              <a:rPr lang="fr-FR" dirty="0" smtClean="0"/>
              <a:t> Internet</a:t>
            </a:r>
            <a:r>
              <a:rPr lang="fr-FR" dirty="0"/>
              <a:t> </a:t>
            </a:r>
            <a:r>
              <a:rPr lang="fr-FR" dirty="0" err="1" smtClean="0"/>
              <a:t>users</a:t>
            </a:r>
            <a:r>
              <a:rPr lang="fr-FR" dirty="0" smtClean="0"/>
              <a:t> </a:t>
            </a:r>
            <a:r>
              <a:rPr lang="fr-FR" dirty="0"/>
              <a:t>to </a:t>
            </a:r>
            <a:r>
              <a:rPr lang="fr-FR" dirty="0" err="1"/>
              <a:t>obtain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services or </a:t>
            </a:r>
            <a:r>
              <a:rPr lang="fr-FR" dirty="0" err="1"/>
              <a:t>ideas</a:t>
            </a:r>
            <a:r>
              <a:rPr lang="fr-FR" dirty="0"/>
              <a:t>. 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67" y="1531711"/>
            <a:ext cx="5290347" cy="32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SOCIAL NETWORKS (JAKARTA-TWEETER)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4015" y="1325564"/>
            <a:ext cx="6092486" cy="553243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Jakarta, a city </a:t>
            </a:r>
            <a:r>
              <a:rPr lang="fr-FR" dirty="0" err="1"/>
              <a:t>notorious</a:t>
            </a:r>
            <a:r>
              <a:rPr lang="fr-FR" dirty="0"/>
              <a:t> for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seasonal</a:t>
            </a:r>
            <a:r>
              <a:rPr lang="fr-FR" dirty="0"/>
              <a:t> </a:t>
            </a:r>
            <a:r>
              <a:rPr lang="fr-FR" dirty="0" err="1"/>
              <a:t>flooding</a:t>
            </a:r>
            <a:r>
              <a:rPr lang="fr-FR" dirty="0"/>
              <a:t>, </a:t>
            </a:r>
            <a:r>
              <a:rPr lang="fr-FR" dirty="0" err="1"/>
              <a:t>found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formalize</a:t>
            </a:r>
            <a:r>
              <a:rPr lang="fr-FR" dirty="0"/>
              <a:t> </a:t>
            </a:r>
            <a:r>
              <a:rPr lang="fr-FR" dirty="0" err="1"/>
              <a:t>citizen</a:t>
            </a:r>
            <a:r>
              <a:rPr lang="fr-FR" dirty="0"/>
              <a:t> information networks and </a:t>
            </a:r>
            <a:r>
              <a:rPr lang="fr-FR" dirty="0" err="1"/>
              <a:t>respond</a:t>
            </a:r>
            <a:r>
              <a:rPr lang="fr-FR" dirty="0"/>
              <a:t> to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frequent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 smtClean="0"/>
              <a:t>disasters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/>
              <a:t> </a:t>
            </a:r>
            <a:r>
              <a:rPr lang="fr-FR" dirty="0" smtClean="0"/>
              <a:t> </a:t>
            </a:r>
            <a:r>
              <a:rPr lang="fr-FR" dirty="0" err="1" smtClean="0"/>
              <a:t>PetaJakarta</a:t>
            </a:r>
            <a:r>
              <a:rPr lang="fr-FR" dirty="0" smtClean="0"/>
              <a:t> (</a:t>
            </a:r>
            <a:r>
              <a:rPr lang="fr-FR" dirty="0" err="1"/>
              <a:t>Map</a:t>
            </a:r>
            <a:r>
              <a:rPr lang="fr-FR" dirty="0"/>
              <a:t> Jakarta).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Capitalizing</a:t>
            </a:r>
            <a:r>
              <a:rPr lang="fr-FR" dirty="0" smtClean="0"/>
              <a:t> </a:t>
            </a:r>
            <a:r>
              <a:rPr lang="fr-FR" dirty="0"/>
              <a:t>on </a:t>
            </a:r>
            <a:r>
              <a:rPr lang="fr-FR" dirty="0" err="1"/>
              <a:t>citizens</a:t>
            </a:r>
            <a:r>
              <a:rPr lang="fr-FR" dirty="0"/>
              <a:t>’ usage of Twitter to </a:t>
            </a:r>
            <a:r>
              <a:rPr lang="fr-FR" dirty="0" err="1"/>
              <a:t>inform</a:t>
            </a:r>
            <a:r>
              <a:rPr lang="fr-FR" dirty="0"/>
              <a:t> one </a:t>
            </a:r>
            <a:r>
              <a:rPr lang="fr-FR" dirty="0" err="1"/>
              <a:t>another</a:t>
            </a:r>
            <a:r>
              <a:rPr lang="fr-FR" dirty="0"/>
              <a:t> of areas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times of </a:t>
            </a:r>
            <a:r>
              <a:rPr lang="fr-FR" dirty="0" err="1"/>
              <a:t>flooding</a:t>
            </a:r>
            <a:r>
              <a:rPr lang="fr-FR" dirty="0"/>
              <a:t>, </a:t>
            </a:r>
            <a:r>
              <a:rPr lang="fr-FR" dirty="0" err="1"/>
              <a:t>PetaJakarta</a:t>
            </a:r>
            <a:r>
              <a:rPr lang="fr-FR" dirty="0"/>
              <a:t> </a:t>
            </a:r>
            <a:r>
              <a:rPr lang="fr-FR" dirty="0" err="1"/>
              <a:t>utilizes</a:t>
            </a:r>
            <a:r>
              <a:rPr lang="fr-FR" dirty="0"/>
              <a:t> the social media network as an emergency data </a:t>
            </a:r>
            <a:r>
              <a:rPr lang="fr-FR" dirty="0" err="1"/>
              <a:t>gathering</a:t>
            </a:r>
            <a:r>
              <a:rPr lang="fr-FR" dirty="0"/>
              <a:t> and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alert</a:t>
            </a:r>
            <a:r>
              <a:rPr lang="fr-FR" dirty="0"/>
              <a:t> service in </a:t>
            </a:r>
            <a:r>
              <a:rPr lang="fr-FR" dirty="0" err="1"/>
              <a:t>order</a:t>
            </a:r>
            <a:r>
              <a:rPr lang="fr-FR" dirty="0"/>
              <a:t> to “…</a:t>
            </a:r>
            <a:r>
              <a:rPr lang="fr-FR" dirty="0" err="1"/>
              <a:t>gather</a:t>
            </a:r>
            <a:r>
              <a:rPr lang="fr-FR" dirty="0"/>
              <a:t>, sort and display information about </a:t>
            </a:r>
            <a:r>
              <a:rPr lang="fr-FR" dirty="0" err="1"/>
              <a:t>flooding</a:t>
            </a:r>
            <a:r>
              <a:rPr lang="fr-FR" dirty="0"/>
              <a:t> for Jakarta </a:t>
            </a:r>
            <a:r>
              <a:rPr lang="fr-FR" dirty="0" err="1"/>
              <a:t>residents</a:t>
            </a:r>
            <a:r>
              <a:rPr lang="fr-FR" dirty="0"/>
              <a:t> in real time.”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Citizens</a:t>
            </a:r>
            <a:r>
              <a:rPr lang="fr-FR" dirty="0" smtClean="0"/>
              <a:t> </a:t>
            </a:r>
            <a:r>
              <a:rPr lang="fr-FR" dirty="0"/>
              <a:t>are </a:t>
            </a:r>
            <a:r>
              <a:rPr lang="fr-FR" dirty="0" err="1"/>
              <a:t>also</a:t>
            </a:r>
            <a:r>
              <a:rPr lang="fr-FR" dirty="0"/>
              <a:t> able to </a:t>
            </a:r>
            <a:r>
              <a:rPr lang="fr-FR" dirty="0" err="1"/>
              <a:t>ask</a:t>
            </a:r>
            <a:r>
              <a:rPr lang="fr-FR" dirty="0"/>
              <a:t> questions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about </a:t>
            </a:r>
            <a:r>
              <a:rPr lang="fr-FR" dirty="0" err="1"/>
              <a:t>flooding</a:t>
            </a:r>
            <a:r>
              <a:rPr lang="fr-FR" dirty="0"/>
              <a:t> in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neighborhoods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89" y="1325563"/>
            <a:ext cx="5341017" cy="32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325563"/>
          </a:xfrm>
        </p:spPr>
        <p:txBody>
          <a:bodyPr/>
          <a:lstStyle/>
          <a:p>
            <a:r>
              <a:rPr lang="fr-FR" dirty="0" smtClean="0"/>
              <a:t>APPS &amp; DATA SHARING (UBER, WAZE, STRAVA)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358" y="1325563"/>
            <a:ext cx="6672942" cy="528750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Uber </a:t>
            </a:r>
            <a:r>
              <a:rPr lang="fr-FR" dirty="0" err="1" smtClean="0"/>
              <a:t>Movement</a:t>
            </a:r>
            <a:r>
              <a:rPr lang="fr-FR" dirty="0" smtClean="0"/>
              <a:t> uses </a:t>
            </a:r>
            <a:r>
              <a:rPr lang="fr-FR" dirty="0"/>
              <a:t>information on the billions of rides Uber has </a:t>
            </a:r>
            <a:r>
              <a:rPr lang="fr-FR" dirty="0" err="1"/>
              <a:t>completed</a:t>
            </a:r>
            <a:r>
              <a:rPr lang="fr-FR" dirty="0"/>
              <a:t>. </a:t>
            </a:r>
            <a:r>
              <a:rPr lang="fr-FR" dirty="0" err="1"/>
              <a:t>It’s</a:t>
            </a:r>
            <a:r>
              <a:rPr lang="fr-FR" dirty="0"/>
              <a:t> free, open to </a:t>
            </a:r>
            <a:r>
              <a:rPr lang="fr-FR" dirty="0" err="1" smtClean="0"/>
              <a:t>anybody</a:t>
            </a:r>
            <a:r>
              <a:rPr lang="fr-FR" dirty="0" smtClean="0"/>
              <a:t>, </a:t>
            </a:r>
            <a:r>
              <a:rPr lang="fr-FR" dirty="0" err="1" smtClean="0"/>
              <a:t>lets</a:t>
            </a:r>
            <a:r>
              <a:rPr lang="fr-FR" dirty="0" smtClean="0"/>
              <a:t>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track</a:t>
            </a:r>
            <a:r>
              <a:rPr lang="fr-FR" dirty="0"/>
              <a:t> car </a:t>
            </a:r>
            <a:r>
              <a:rPr lang="fr-FR" dirty="0" err="1"/>
              <a:t>travel</a:t>
            </a:r>
            <a:r>
              <a:rPr lang="fr-FR" dirty="0"/>
              <a:t> times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points in a city at </a:t>
            </a:r>
            <a:r>
              <a:rPr lang="fr-FR" dirty="0" err="1"/>
              <a:t>any</a:t>
            </a:r>
            <a:r>
              <a:rPr lang="fr-FR" dirty="0"/>
              <a:t> time of </a:t>
            </a:r>
            <a:r>
              <a:rPr lang="fr-FR" dirty="0" err="1"/>
              <a:t>day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/>
              <a:t>its</a:t>
            </a:r>
            <a:r>
              <a:rPr lang="fr-FR" dirty="0"/>
              <a:t> “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Citizens</a:t>
            </a:r>
            <a:r>
              <a:rPr lang="fr-FR" dirty="0"/>
              <a:t>” program, </a:t>
            </a:r>
            <a:r>
              <a:rPr lang="fr-FR" dirty="0" err="1"/>
              <a:t>Waze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cities</a:t>
            </a:r>
            <a:r>
              <a:rPr lang="fr-FR" dirty="0"/>
              <a:t> all over the world, trading user </a:t>
            </a:r>
            <a:r>
              <a:rPr lang="fr-FR" dirty="0" err="1"/>
              <a:t>driving</a:t>
            </a:r>
            <a:r>
              <a:rPr lang="fr-FR" dirty="0"/>
              <a:t> info for real-time and </a:t>
            </a:r>
            <a:r>
              <a:rPr lang="fr-FR" dirty="0" err="1"/>
              <a:t>advance</a:t>
            </a:r>
            <a:r>
              <a:rPr lang="fr-FR" dirty="0"/>
              <a:t> notice of construction and road </a:t>
            </a:r>
            <a:r>
              <a:rPr lang="fr-FR" dirty="0" err="1"/>
              <a:t>closures</a:t>
            </a:r>
            <a:r>
              <a:rPr lang="fr-FR" dirty="0"/>
              <a:t> to put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maps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Cycling</a:t>
            </a:r>
            <a:r>
              <a:rPr lang="fr-FR" dirty="0" smtClean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Strava</a:t>
            </a:r>
            <a:r>
              <a:rPr lang="fr-FR" dirty="0"/>
              <a:t> </a:t>
            </a:r>
            <a:r>
              <a:rPr lang="fr-FR" dirty="0" err="1"/>
              <a:t>peddles</a:t>
            </a:r>
            <a:r>
              <a:rPr lang="fr-FR" dirty="0"/>
              <a:t> data to 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eager</a:t>
            </a:r>
            <a:r>
              <a:rPr lang="fr-FR" dirty="0"/>
              <a:t> to know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residents</a:t>
            </a:r>
            <a:r>
              <a:rPr lang="fr-FR" dirty="0"/>
              <a:t> are </a:t>
            </a:r>
            <a:r>
              <a:rPr lang="fr-FR" dirty="0" err="1"/>
              <a:t>riding</a:t>
            </a:r>
            <a:r>
              <a:rPr lang="fr-FR" dirty="0"/>
              <a:t>.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325563"/>
            <a:ext cx="4209587" cy="25685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3969317"/>
            <a:ext cx="4209587" cy="27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344448" y="2192055"/>
            <a:ext cx="5699343" cy="22296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SOCIAL APARTHEID?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1" y="1687246"/>
            <a:ext cx="6615112" cy="1787437"/>
          </a:xfrm>
        </p:spPr>
      </p:pic>
      <p:sp>
        <p:nvSpPr>
          <p:cNvPr id="5" name="ZoneTexte 4"/>
          <p:cNvSpPr txBox="1"/>
          <p:nvPr/>
        </p:nvSpPr>
        <p:spPr>
          <a:xfrm>
            <a:off x="0" y="1610686"/>
            <a:ext cx="48577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 err="1" smtClean="0"/>
              <a:t>Indian</a:t>
            </a:r>
            <a:r>
              <a:rPr lang="fr-FR" sz="2200" dirty="0" smtClean="0"/>
              <a:t> </a:t>
            </a:r>
            <a:r>
              <a:rPr lang="fr-FR" sz="2200" dirty="0" err="1" smtClean="0"/>
              <a:t>economist</a:t>
            </a:r>
            <a:r>
              <a:rPr lang="fr-FR" sz="2200" dirty="0" smtClean="0"/>
              <a:t> </a:t>
            </a:r>
            <a:r>
              <a:rPr lang="fr-FR" sz="2200" dirty="0"/>
              <a:t>and consultant </a:t>
            </a:r>
            <a:r>
              <a:rPr lang="fr-FR" sz="2200" dirty="0" err="1"/>
              <a:t>Laveesh</a:t>
            </a:r>
            <a:r>
              <a:rPr lang="fr-FR" sz="2200" dirty="0"/>
              <a:t> </a:t>
            </a:r>
            <a:r>
              <a:rPr lang="fr-FR" sz="2200" dirty="0" err="1"/>
              <a:t>Bhandari</a:t>
            </a:r>
            <a:r>
              <a:rPr lang="fr-FR" sz="2200" dirty="0"/>
              <a:t> </a:t>
            </a:r>
            <a:r>
              <a:rPr lang="fr-FR" sz="2200" dirty="0" err="1"/>
              <a:t>described</a:t>
            </a:r>
            <a:r>
              <a:rPr lang="fr-FR" sz="2200" dirty="0"/>
              <a:t> smart </a:t>
            </a:r>
            <a:r>
              <a:rPr lang="fr-FR" sz="2200" dirty="0" err="1"/>
              <a:t>cities</a:t>
            </a:r>
            <a:r>
              <a:rPr lang="fr-FR" sz="2200" dirty="0"/>
              <a:t> as “</a:t>
            </a:r>
            <a:r>
              <a:rPr lang="fr-FR" sz="2200" dirty="0" err="1"/>
              <a:t>special</a:t>
            </a:r>
            <a:r>
              <a:rPr lang="fr-FR" sz="2200" dirty="0"/>
              <a:t> enclaves”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would</a:t>
            </a:r>
            <a:r>
              <a:rPr lang="fr-FR" sz="2200" dirty="0"/>
              <a:t> use prohibitive </a:t>
            </a:r>
            <a:r>
              <a:rPr lang="fr-FR" sz="2200" dirty="0" err="1"/>
              <a:t>prices</a:t>
            </a:r>
            <a:r>
              <a:rPr lang="fr-FR" sz="2200" dirty="0"/>
              <a:t> and </a:t>
            </a:r>
            <a:r>
              <a:rPr lang="fr-FR" sz="2200" dirty="0" err="1"/>
              <a:t>harsh</a:t>
            </a:r>
            <a:r>
              <a:rPr lang="fr-FR" sz="2200" dirty="0"/>
              <a:t> </a:t>
            </a:r>
            <a:r>
              <a:rPr lang="fr-FR" sz="2200" dirty="0" err="1"/>
              <a:t>policing</a:t>
            </a:r>
            <a:r>
              <a:rPr lang="fr-FR" sz="2200" dirty="0"/>
              <a:t> to </a:t>
            </a:r>
            <a:r>
              <a:rPr lang="fr-FR" sz="2200" dirty="0" err="1"/>
              <a:t>prevent</a:t>
            </a:r>
            <a:r>
              <a:rPr lang="fr-FR" sz="2200" dirty="0"/>
              <a:t> “millions of </a:t>
            </a:r>
            <a:r>
              <a:rPr lang="fr-FR" sz="2200" dirty="0" err="1"/>
              <a:t>poor</a:t>
            </a:r>
            <a:r>
              <a:rPr lang="fr-FR" sz="2200" dirty="0"/>
              <a:t> </a:t>
            </a:r>
            <a:r>
              <a:rPr lang="fr-FR" sz="2200" dirty="0" err="1"/>
              <a:t>Indians</a:t>
            </a:r>
            <a:r>
              <a:rPr lang="fr-FR" sz="2200" dirty="0"/>
              <a:t>” </a:t>
            </a:r>
            <a:r>
              <a:rPr lang="fr-FR" sz="2200" dirty="0" err="1"/>
              <a:t>from</a:t>
            </a:r>
            <a:r>
              <a:rPr lang="fr-FR" sz="2200" dirty="0"/>
              <a:t> “</a:t>
            </a:r>
            <a:r>
              <a:rPr lang="fr-FR" sz="2200" dirty="0" err="1"/>
              <a:t>enjoying</a:t>
            </a:r>
            <a:r>
              <a:rPr lang="fr-FR" sz="2200" dirty="0"/>
              <a:t> the </a:t>
            </a:r>
            <a:r>
              <a:rPr lang="fr-FR" sz="2200" dirty="0" err="1"/>
              <a:t>privileges</a:t>
            </a:r>
            <a:r>
              <a:rPr lang="fr-FR" sz="2200" dirty="0"/>
              <a:t> of </a:t>
            </a:r>
            <a:r>
              <a:rPr lang="fr-FR" sz="2200" dirty="0" err="1"/>
              <a:t>such</a:t>
            </a:r>
            <a:r>
              <a:rPr lang="fr-FR" sz="2200" dirty="0"/>
              <a:t> </a:t>
            </a:r>
            <a:r>
              <a:rPr lang="fr-FR" sz="2200" dirty="0" err="1"/>
              <a:t>great</a:t>
            </a:r>
            <a:r>
              <a:rPr lang="fr-FR" sz="2200" dirty="0"/>
              <a:t> infrastructure”. </a:t>
            </a:r>
            <a:endParaRPr lang="fr-FR" sz="2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358022"/>
            <a:ext cx="6786561" cy="17952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1450" y="4358022"/>
            <a:ext cx="46863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For the french sociologue Olivier </a:t>
            </a:r>
            <a:r>
              <a:rPr lang="fr-FR" sz="2200" dirty="0" err="1" smtClean="0"/>
              <a:t>Mongin</a:t>
            </a:r>
            <a:r>
              <a:rPr lang="fr-FR" sz="2200" dirty="0" smtClean="0"/>
              <a:t>, the smart city </a:t>
            </a:r>
            <a:r>
              <a:rPr lang="fr-FR" sz="2200" dirty="0" err="1" smtClean="0"/>
              <a:t>can</a:t>
            </a:r>
            <a:r>
              <a:rPr lang="fr-FR" sz="2200" dirty="0" smtClean="0"/>
              <a:t> </a:t>
            </a:r>
            <a:r>
              <a:rPr lang="fr-FR" sz="2200" dirty="0" err="1" smtClean="0"/>
              <a:t>increase</a:t>
            </a:r>
            <a:r>
              <a:rPr lang="fr-FR" sz="2200" dirty="0" smtClean="0"/>
              <a:t> the gap </a:t>
            </a:r>
            <a:r>
              <a:rPr lang="fr-FR" sz="2200" dirty="0" err="1" smtClean="0"/>
              <a:t>between</a:t>
            </a:r>
            <a:r>
              <a:rPr lang="fr-FR" sz="2200" dirty="0" smtClean="0"/>
              <a:t> the hyper-</a:t>
            </a:r>
            <a:r>
              <a:rPr lang="fr-FR" sz="2200" dirty="0" err="1" smtClean="0"/>
              <a:t>connected</a:t>
            </a:r>
            <a:r>
              <a:rPr lang="fr-FR" sz="2200" dirty="0" smtClean="0"/>
              <a:t> areas and non or </a:t>
            </a:r>
            <a:r>
              <a:rPr lang="fr-FR" sz="2200" dirty="0" err="1" smtClean="0"/>
              <a:t>less</a:t>
            </a:r>
            <a:r>
              <a:rPr lang="fr-FR" sz="2200" dirty="0" smtClean="0"/>
              <a:t> </a:t>
            </a:r>
            <a:r>
              <a:rPr lang="fr-FR" sz="2200" dirty="0" err="1" smtClean="0"/>
              <a:t>connected</a:t>
            </a:r>
            <a:r>
              <a:rPr lang="fr-FR" sz="2200" dirty="0" smtClean="0"/>
              <a:t> areas. </a:t>
            </a:r>
          </a:p>
        </p:txBody>
      </p:sp>
    </p:spTree>
    <p:extLst>
      <p:ext uri="{BB962C8B-B14F-4D97-AF65-F5344CB8AC3E}">
        <p14:creationId xmlns:p14="http://schemas.microsoft.com/office/powerpoint/2010/main" val="17957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EQUAL OPPORTUNITY 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875" y="1325563"/>
            <a:ext cx="5578366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Most Smart </a:t>
            </a:r>
            <a:r>
              <a:rPr lang="fr-FR" dirty="0" err="1" smtClean="0"/>
              <a:t>cities</a:t>
            </a:r>
            <a:r>
              <a:rPr lang="fr-FR" dirty="0" smtClean="0"/>
              <a:t> </a:t>
            </a:r>
            <a:r>
              <a:rPr lang="fr-FR" dirty="0"/>
              <a:t>programs have </a:t>
            </a:r>
            <a:r>
              <a:rPr lang="fr-FR" dirty="0" err="1"/>
              <a:t>failed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programs and services </a:t>
            </a:r>
            <a:r>
              <a:rPr lang="fr-FR" dirty="0" smtClean="0"/>
              <a:t>are </a:t>
            </a:r>
            <a:r>
              <a:rPr lang="fr-FR" dirty="0"/>
              <a:t>accessible to </a:t>
            </a:r>
            <a:r>
              <a:rPr lang="fr-FR" dirty="0" err="1"/>
              <a:t>persons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 smtClean="0"/>
              <a:t>disabilities</a:t>
            </a:r>
            <a:r>
              <a:rPr lang="fr-FR" dirty="0" smtClean="0"/>
              <a:t> </a:t>
            </a:r>
            <a:r>
              <a:rPr lang="fr-FR" dirty="0"/>
              <a:t>and the </a:t>
            </a:r>
            <a:r>
              <a:rPr lang="fr-FR" dirty="0" err="1"/>
              <a:t>aging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As 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evolve</a:t>
            </a:r>
            <a:r>
              <a:rPr lang="fr-FR" dirty="0"/>
              <a:t> and </a:t>
            </a:r>
            <a:r>
              <a:rPr lang="fr-FR" dirty="0" err="1"/>
              <a:t>integrate</a:t>
            </a:r>
            <a:r>
              <a:rPr lang="fr-FR" dirty="0"/>
              <a:t> new </a:t>
            </a:r>
            <a:r>
              <a:rPr lang="fr-FR" dirty="0" smtClean="0"/>
              <a:t>technologies,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empowers</a:t>
            </a:r>
            <a:r>
              <a:rPr lang="fr-FR" dirty="0"/>
              <a:t> </a:t>
            </a:r>
            <a:r>
              <a:rPr lang="fr-FR" dirty="0" err="1"/>
              <a:t>persons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disabilities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more in the places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live and </a:t>
            </a:r>
            <a:r>
              <a:rPr lang="fr-FR" dirty="0" err="1" smtClean="0"/>
              <a:t>work</a:t>
            </a:r>
            <a:r>
              <a:rPr lang="fr-FR" dirty="0" smtClean="0"/>
              <a:t>. </a:t>
            </a:r>
            <a:endParaRPr lang="fr-FR" b="1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6" y="1005693"/>
            <a:ext cx="4531929" cy="28725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6" y="4035971"/>
            <a:ext cx="4531929" cy="27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BIG MOTHER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285" y="2022475"/>
            <a:ext cx="11923940" cy="52609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Smart City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/>
              <a:t>vast</a:t>
            </a:r>
            <a:r>
              <a:rPr lang="fr-FR" dirty="0"/>
              <a:t> network of </a:t>
            </a:r>
            <a:r>
              <a:rPr lang="fr-FR" dirty="0" err="1"/>
              <a:t>sensors</a:t>
            </a:r>
            <a:r>
              <a:rPr lang="fr-FR" dirty="0"/>
              <a:t> </a:t>
            </a:r>
            <a:r>
              <a:rPr lang="fr-FR" dirty="0" err="1"/>
              <a:t>amounting</a:t>
            </a:r>
            <a:r>
              <a:rPr lang="fr-FR" dirty="0"/>
              <a:t> to millions of </a:t>
            </a: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ears</a:t>
            </a:r>
            <a:r>
              <a:rPr lang="fr-FR" dirty="0"/>
              <a:t>, </a:t>
            </a:r>
            <a:r>
              <a:rPr lang="fr-FR" dirty="0" err="1"/>
              <a:t>eyes</a:t>
            </a:r>
            <a:r>
              <a:rPr lang="fr-FR" dirty="0"/>
              <a:t> and </a:t>
            </a:r>
            <a:r>
              <a:rPr lang="fr-FR" dirty="0" err="1"/>
              <a:t>noses</a:t>
            </a:r>
            <a:r>
              <a:rPr lang="fr-FR" dirty="0"/>
              <a:t> –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potentially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the future city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vast</a:t>
            </a:r>
            <a:r>
              <a:rPr lang="fr-FR" dirty="0"/>
              <a:t> </a:t>
            </a:r>
            <a:r>
              <a:rPr lang="fr-FR" dirty="0" err="1"/>
              <a:t>arena</a:t>
            </a:r>
            <a:r>
              <a:rPr lang="fr-FR" dirty="0"/>
              <a:t> of </a:t>
            </a:r>
            <a:r>
              <a:rPr lang="fr-FR" dirty="0" err="1"/>
              <a:t>perfect</a:t>
            </a:r>
            <a:r>
              <a:rPr lang="fr-FR" dirty="0"/>
              <a:t> and permanent surveillance by </a:t>
            </a:r>
            <a:r>
              <a:rPr lang="fr-FR" dirty="0" err="1"/>
              <a:t>whomever</a:t>
            </a:r>
            <a:r>
              <a:rPr lang="fr-FR" dirty="0"/>
              <a:t> has </a:t>
            </a:r>
            <a:r>
              <a:rPr lang="fr-FR" dirty="0" err="1"/>
              <a:t>access</a:t>
            </a:r>
            <a:r>
              <a:rPr lang="fr-FR" dirty="0"/>
              <a:t> to the data </a:t>
            </a:r>
            <a:r>
              <a:rPr lang="fr-FR" dirty="0" err="1"/>
              <a:t>feeds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About the </a:t>
            </a:r>
            <a:r>
              <a:rPr lang="fr-FR" dirty="0"/>
              <a:t>the hi-</a:t>
            </a:r>
            <a:r>
              <a:rPr lang="fr-FR" dirty="0" err="1"/>
              <a:t>tech</a:t>
            </a:r>
            <a:r>
              <a:rPr lang="fr-FR" dirty="0"/>
              <a:t> nerve centre </a:t>
            </a:r>
            <a:r>
              <a:rPr lang="fr-FR" dirty="0" err="1" smtClean="0"/>
              <a:t>that</a:t>
            </a:r>
            <a:r>
              <a:rPr lang="fr-FR" dirty="0" smtClean="0"/>
              <a:t> IBM </a:t>
            </a:r>
            <a:r>
              <a:rPr lang="fr-FR" dirty="0" err="1" smtClean="0"/>
              <a:t>built</a:t>
            </a:r>
            <a:r>
              <a:rPr lang="fr-FR" dirty="0" smtClean="0"/>
              <a:t> for Rio de Janeiro : “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/>
              <a:t>began</a:t>
            </a:r>
            <a:r>
              <a:rPr lang="fr-FR" dirty="0"/>
              <a:t> as a </a:t>
            </a:r>
            <a:r>
              <a:rPr lang="fr-FR" dirty="0" err="1"/>
              <a:t>tool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rain</a:t>
            </a:r>
            <a:r>
              <a:rPr lang="fr-FR" dirty="0"/>
              <a:t> and manage flood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morphed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high-</a:t>
            </a:r>
            <a:r>
              <a:rPr lang="fr-FR" dirty="0" err="1"/>
              <a:t>precision</a:t>
            </a:r>
            <a:r>
              <a:rPr lang="fr-FR" dirty="0"/>
              <a:t> control panel for the </a:t>
            </a:r>
            <a:r>
              <a:rPr lang="fr-FR" dirty="0" err="1"/>
              <a:t>entire</a:t>
            </a:r>
            <a:r>
              <a:rPr lang="fr-FR" dirty="0"/>
              <a:t> city.” He </a:t>
            </a:r>
            <a:r>
              <a:rPr lang="fr-FR" dirty="0" err="1"/>
              <a:t>quotes</a:t>
            </a:r>
            <a:r>
              <a:rPr lang="fr-FR" dirty="0"/>
              <a:t> </a:t>
            </a:r>
            <a:r>
              <a:rPr lang="fr-FR" dirty="0" err="1"/>
              <a:t>Rio’s</a:t>
            </a:r>
            <a:r>
              <a:rPr lang="fr-FR" dirty="0"/>
              <a:t> </a:t>
            </a:r>
            <a:r>
              <a:rPr lang="fr-FR" dirty="0" err="1"/>
              <a:t>mayor</a:t>
            </a:r>
            <a:r>
              <a:rPr lang="fr-FR" dirty="0"/>
              <a:t>, Eduardo </a:t>
            </a:r>
            <a:r>
              <a:rPr lang="fr-FR" dirty="0" err="1"/>
              <a:t>Paes</a:t>
            </a:r>
            <a:r>
              <a:rPr lang="fr-FR" dirty="0"/>
              <a:t>, as </a:t>
            </a:r>
            <a:r>
              <a:rPr lang="fr-FR" dirty="0" err="1"/>
              <a:t>boasting</a:t>
            </a:r>
            <a:r>
              <a:rPr lang="fr-FR" dirty="0"/>
              <a:t>: “The </a:t>
            </a:r>
            <a:r>
              <a:rPr lang="fr-FR" dirty="0" err="1"/>
              <a:t>operations</a:t>
            </a:r>
            <a:r>
              <a:rPr lang="fr-FR" dirty="0"/>
              <a:t> centre </a:t>
            </a:r>
            <a:r>
              <a:rPr lang="fr-FR" dirty="0" err="1"/>
              <a:t>allows</a:t>
            </a:r>
            <a:r>
              <a:rPr lang="fr-FR" dirty="0"/>
              <a:t> us to have people </a:t>
            </a:r>
            <a:r>
              <a:rPr lang="fr-FR" dirty="0" err="1"/>
              <a:t>looking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corner of the city, 24 </a:t>
            </a:r>
            <a:r>
              <a:rPr lang="fr-FR" dirty="0" err="1"/>
              <a:t>hours</a:t>
            </a:r>
            <a:r>
              <a:rPr lang="fr-FR" dirty="0"/>
              <a:t> a </a:t>
            </a:r>
            <a:r>
              <a:rPr lang="fr-FR" dirty="0" err="1"/>
              <a:t>day</a:t>
            </a:r>
            <a:r>
              <a:rPr lang="fr-FR" dirty="0"/>
              <a:t>, </a:t>
            </a:r>
            <a:r>
              <a:rPr lang="fr-FR" dirty="0" err="1"/>
              <a:t>seven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a </a:t>
            </a:r>
            <a:r>
              <a:rPr lang="fr-FR" dirty="0" err="1"/>
              <a:t>week</a:t>
            </a:r>
            <a:r>
              <a:rPr lang="fr-FR" dirty="0"/>
              <a:t>.”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428090"/>
            <a:ext cx="7108825" cy="13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4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PREDICTIVE </a:t>
            </a:r>
            <a:r>
              <a:rPr lang="fr-FR" dirty="0" smtClean="0"/>
              <a:t>POLICY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9088" y="854369"/>
            <a:ext cx="5424488" cy="1185038"/>
          </a:xfrm>
        </p:spPr>
        <p:txBody>
          <a:bodyPr>
            <a:normAutofit fontScale="92500" lnSpcReduction="20000"/>
          </a:bodyPr>
          <a:lstStyle/>
          <a:p>
            <a:endParaRPr lang="fr-FR" dirty="0" smtClean="0">
              <a:hlinkClick r:id="rId2"/>
            </a:endParaRPr>
          </a:p>
          <a:p>
            <a:endParaRPr lang="fr-FR" dirty="0">
              <a:hlinkClick r:id="rId2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hlinkClick r:id="rId2"/>
              </a:rPr>
              <a:t>http://www.predpol.com/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3" y="2179932"/>
            <a:ext cx="5595938" cy="3492703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64" y="2039407"/>
            <a:ext cx="5734048" cy="36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8240"/>
          </a:xfrm>
        </p:spPr>
        <p:txBody>
          <a:bodyPr>
            <a:normAutofit/>
          </a:bodyPr>
          <a:lstStyle/>
          <a:p>
            <a:r>
              <a:rPr lang="fr-FR" dirty="0" smtClean="0"/>
              <a:t>SMART</a:t>
            </a:r>
            <a:r>
              <a:rPr lang="fr-FR" dirty="0"/>
              <a:t> </a:t>
            </a:r>
            <a:r>
              <a:rPr lang="fr-FR" dirty="0" smtClean="0"/>
              <a:t>CITY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97" y="1158241"/>
            <a:ext cx="5643903" cy="3474165"/>
          </a:xfrm>
        </p:spPr>
      </p:pic>
      <p:sp>
        <p:nvSpPr>
          <p:cNvPr id="5" name="ZoneTexte 4"/>
          <p:cNvSpPr txBox="1"/>
          <p:nvPr/>
        </p:nvSpPr>
        <p:spPr>
          <a:xfrm>
            <a:off x="0" y="1158241"/>
            <a:ext cx="61012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A smart city </a:t>
            </a:r>
            <a:r>
              <a:rPr lang="fr-FR" sz="2200" dirty="0" err="1"/>
              <a:t>is</a:t>
            </a:r>
            <a:r>
              <a:rPr lang="fr-FR" sz="2200" dirty="0"/>
              <a:t> an </a:t>
            </a:r>
            <a:r>
              <a:rPr lang="fr-FR" sz="2200" dirty="0" err="1"/>
              <a:t>urban</a:t>
            </a:r>
            <a:r>
              <a:rPr lang="fr-FR" sz="2200" dirty="0"/>
              <a:t> </a:t>
            </a:r>
            <a:r>
              <a:rPr lang="fr-FR" sz="2200" dirty="0" err="1"/>
              <a:t>development</a:t>
            </a:r>
            <a:r>
              <a:rPr lang="fr-FR" sz="2200" dirty="0"/>
              <a:t> vision to </a:t>
            </a:r>
            <a:r>
              <a:rPr lang="fr-FR" sz="2200" dirty="0" err="1"/>
              <a:t>integrate</a:t>
            </a:r>
            <a:r>
              <a:rPr lang="fr-FR" sz="2200" dirty="0"/>
              <a:t> multiple information and communication </a:t>
            </a:r>
            <a:r>
              <a:rPr lang="fr-FR" sz="2200" dirty="0" err="1"/>
              <a:t>technology</a:t>
            </a:r>
            <a:r>
              <a:rPr lang="fr-FR" sz="2200" dirty="0"/>
              <a:t> (ICT) and Internet of </a:t>
            </a:r>
            <a:r>
              <a:rPr lang="fr-FR" sz="2200" dirty="0" err="1"/>
              <a:t>Things</a:t>
            </a:r>
            <a:r>
              <a:rPr lang="fr-FR" sz="2200" dirty="0"/>
              <a:t> (</a:t>
            </a:r>
            <a:r>
              <a:rPr lang="fr-FR" sz="2200" dirty="0" err="1"/>
              <a:t>IoT</a:t>
            </a:r>
            <a:r>
              <a:rPr lang="fr-FR" sz="2200" dirty="0"/>
              <a:t>) solutions </a:t>
            </a:r>
            <a:r>
              <a:rPr lang="fr-FR" sz="2200" dirty="0" smtClean="0"/>
              <a:t>to </a:t>
            </a:r>
            <a:r>
              <a:rPr lang="fr-FR" sz="2200" dirty="0"/>
              <a:t>manage a </a:t>
            </a:r>
            <a:r>
              <a:rPr lang="fr-FR" sz="2200" dirty="0" err="1"/>
              <a:t>city's</a:t>
            </a:r>
            <a:r>
              <a:rPr lang="fr-FR" sz="2200" dirty="0"/>
              <a:t> </a:t>
            </a:r>
            <a:r>
              <a:rPr lang="fr-FR" sz="2200" dirty="0" err="1" smtClean="0"/>
              <a:t>assets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</a:t>
            </a:r>
            <a:r>
              <a:rPr lang="fr-FR" sz="2200" dirty="0" smtClean="0"/>
              <a:t>he </a:t>
            </a:r>
            <a:r>
              <a:rPr lang="fr-FR" sz="2200" dirty="0" err="1"/>
              <a:t>city's</a:t>
            </a:r>
            <a:r>
              <a:rPr lang="fr-FR" sz="2200" dirty="0"/>
              <a:t> </a:t>
            </a:r>
            <a:r>
              <a:rPr lang="fr-FR" sz="2200" dirty="0" err="1"/>
              <a:t>assets</a:t>
            </a:r>
            <a:r>
              <a:rPr lang="fr-FR" sz="2200" dirty="0"/>
              <a:t> </a:t>
            </a:r>
            <a:r>
              <a:rPr lang="fr-FR" sz="2200" dirty="0" err="1" smtClean="0"/>
              <a:t>include</a:t>
            </a:r>
            <a:r>
              <a:rPr lang="fr-FR" sz="2200" dirty="0" smtClean="0"/>
              <a:t> </a:t>
            </a:r>
            <a:r>
              <a:rPr lang="fr-FR" sz="2200" dirty="0" err="1" smtClean="0"/>
              <a:t>schools</a:t>
            </a:r>
            <a:r>
              <a:rPr lang="fr-FR" sz="2200" dirty="0"/>
              <a:t>, </a:t>
            </a:r>
            <a:r>
              <a:rPr lang="fr-FR" sz="2200" dirty="0" err="1"/>
              <a:t>libraries</a:t>
            </a:r>
            <a:r>
              <a:rPr lang="fr-FR" sz="2200" dirty="0"/>
              <a:t>, transportation </a:t>
            </a:r>
            <a:r>
              <a:rPr lang="fr-FR" sz="2200" dirty="0" err="1"/>
              <a:t>systems</a:t>
            </a:r>
            <a:r>
              <a:rPr lang="fr-FR" sz="2200" dirty="0"/>
              <a:t>, </a:t>
            </a:r>
            <a:r>
              <a:rPr lang="fr-FR" sz="2200" dirty="0" err="1"/>
              <a:t>hospitals</a:t>
            </a:r>
            <a:r>
              <a:rPr lang="fr-FR" sz="2200" dirty="0"/>
              <a:t>, power plants, water </a:t>
            </a:r>
            <a:r>
              <a:rPr lang="fr-FR" sz="2200" dirty="0" err="1"/>
              <a:t>supply</a:t>
            </a:r>
            <a:r>
              <a:rPr lang="fr-FR" sz="2200" dirty="0"/>
              <a:t> networks, </a:t>
            </a:r>
            <a:r>
              <a:rPr lang="fr-FR" sz="2200" dirty="0" err="1"/>
              <a:t>waste</a:t>
            </a:r>
            <a:r>
              <a:rPr lang="fr-FR" sz="2200" dirty="0"/>
              <a:t> management, </a:t>
            </a:r>
            <a:r>
              <a:rPr lang="fr-FR" sz="2200" dirty="0" err="1"/>
              <a:t>law</a:t>
            </a:r>
            <a:r>
              <a:rPr lang="fr-FR" sz="2200" dirty="0"/>
              <a:t> </a:t>
            </a:r>
            <a:r>
              <a:rPr lang="fr-FR" sz="2200" dirty="0" err="1"/>
              <a:t>enforcement</a:t>
            </a:r>
            <a:r>
              <a:rPr lang="fr-FR" sz="2200" dirty="0"/>
              <a:t>, and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community</a:t>
            </a:r>
            <a:r>
              <a:rPr lang="fr-FR" sz="2200" dirty="0"/>
              <a:t> services.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A city </a:t>
            </a:r>
            <a:r>
              <a:rPr lang="fr-FR" sz="2200" dirty="0" err="1" smtClean="0"/>
              <a:t>is</a:t>
            </a:r>
            <a:r>
              <a:rPr lang="fr-FR" sz="2200" dirty="0" smtClean="0"/>
              <a:t> </a:t>
            </a:r>
            <a:r>
              <a:rPr lang="fr-FR" sz="2200" dirty="0"/>
              <a:t>"smart" </a:t>
            </a:r>
            <a:r>
              <a:rPr lang="fr-FR" sz="2200" dirty="0" err="1" smtClean="0"/>
              <a:t>when</a:t>
            </a:r>
            <a:r>
              <a:rPr lang="fr-FR" sz="2200" dirty="0" smtClean="0"/>
              <a:t> </a:t>
            </a:r>
            <a:r>
              <a:rPr lang="fr-FR" sz="2200" dirty="0"/>
              <a:t>"</a:t>
            </a:r>
            <a:r>
              <a:rPr lang="fr-FR" sz="2200" dirty="0" err="1"/>
              <a:t>investments</a:t>
            </a:r>
            <a:r>
              <a:rPr lang="fr-FR" sz="2200" dirty="0"/>
              <a:t> in </a:t>
            </a:r>
            <a:r>
              <a:rPr lang="fr-FR" sz="2200" dirty="0" err="1"/>
              <a:t>human</a:t>
            </a:r>
            <a:r>
              <a:rPr lang="fr-FR" sz="2200" dirty="0"/>
              <a:t> and social capital and </a:t>
            </a:r>
            <a:r>
              <a:rPr lang="fr-FR" sz="2200" dirty="0" err="1"/>
              <a:t>traditional</a:t>
            </a:r>
            <a:r>
              <a:rPr lang="fr-FR" sz="2200" dirty="0"/>
              <a:t> (transportation) and modern (ICT) infrastructure fuel </a:t>
            </a:r>
            <a:r>
              <a:rPr lang="fr-FR" sz="2200" dirty="0" err="1"/>
              <a:t>sustainable</a:t>
            </a:r>
            <a:r>
              <a:rPr lang="fr-FR" sz="2200" dirty="0"/>
              <a:t> </a:t>
            </a:r>
            <a:r>
              <a:rPr lang="fr-FR" sz="2200" dirty="0" err="1"/>
              <a:t>economic</a:t>
            </a:r>
            <a:r>
              <a:rPr lang="fr-FR" sz="2200" dirty="0"/>
              <a:t> </a:t>
            </a:r>
            <a:r>
              <a:rPr lang="fr-FR" sz="2200" dirty="0" err="1"/>
              <a:t>growth</a:t>
            </a:r>
            <a:r>
              <a:rPr lang="fr-FR" sz="2200" dirty="0"/>
              <a:t> and a high </a:t>
            </a:r>
            <a:r>
              <a:rPr lang="fr-FR" sz="2200" dirty="0" err="1"/>
              <a:t>quality</a:t>
            </a:r>
            <a:r>
              <a:rPr lang="fr-FR" sz="2200" dirty="0"/>
              <a:t> of life, </a:t>
            </a:r>
            <a:r>
              <a:rPr lang="fr-FR" sz="2200" dirty="0" err="1"/>
              <a:t>with</a:t>
            </a:r>
            <a:r>
              <a:rPr lang="fr-FR" sz="2200" dirty="0"/>
              <a:t> a </a:t>
            </a:r>
            <a:r>
              <a:rPr lang="fr-FR" sz="2200" dirty="0" err="1"/>
              <a:t>wise</a:t>
            </a:r>
            <a:r>
              <a:rPr lang="fr-FR" sz="2200" dirty="0"/>
              <a:t> management of </a:t>
            </a:r>
            <a:r>
              <a:rPr lang="fr-FR" sz="2200" dirty="0" err="1"/>
              <a:t>natural</a:t>
            </a:r>
            <a:r>
              <a:rPr lang="fr-FR" sz="2200" dirty="0"/>
              <a:t> </a:t>
            </a:r>
            <a:r>
              <a:rPr lang="fr-FR" sz="2200" dirty="0" err="1"/>
              <a:t>resources</a:t>
            </a:r>
            <a:r>
              <a:rPr lang="fr-FR" sz="2200" dirty="0"/>
              <a:t>, </a:t>
            </a:r>
            <a:r>
              <a:rPr lang="fr-FR" sz="2200" dirty="0" err="1"/>
              <a:t>through</a:t>
            </a:r>
            <a:r>
              <a:rPr lang="fr-FR" sz="2200" dirty="0"/>
              <a:t> </a:t>
            </a:r>
            <a:r>
              <a:rPr lang="fr-FR" sz="2200" dirty="0" err="1"/>
              <a:t>participatory</a:t>
            </a:r>
            <a:r>
              <a:rPr lang="fr-FR" sz="2200" dirty="0"/>
              <a:t> </a:t>
            </a:r>
            <a:r>
              <a:rPr lang="fr-FR" sz="2200" dirty="0" err="1"/>
              <a:t>government</a:t>
            </a:r>
            <a:r>
              <a:rPr lang="fr-FR" sz="2200" dirty="0"/>
              <a:t>" (</a:t>
            </a:r>
            <a:r>
              <a:rPr lang="fr-FR" sz="2200" dirty="0" err="1"/>
              <a:t>Caragliu</a:t>
            </a:r>
            <a:r>
              <a:rPr lang="fr-FR" sz="2200" dirty="0"/>
              <a:t>, 2009).</a:t>
            </a:r>
          </a:p>
        </p:txBody>
      </p:sp>
    </p:spTree>
    <p:extLst>
      <p:ext uri="{BB962C8B-B14F-4D97-AF65-F5344CB8AC3E}">
        <p14:creationId xmlns:p14="http://schemas.microsoft.com/office/powerpoint/2010/main" val="4512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044363" cy="1325563"/>
          </a:xfrm>
        </p:spPr>
        <p:txBody>
          <a:bodyPr/>
          <a:lstStyle/>
          <a:p>
            <a:r>
              <a:rPr lang="fr-FR" dirty="0" smtClean="0"/>
              <a:t>INCREASE TERRITORIES ATTRACTIVITY (AFRICA)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13" y="1221096"/>
            <a:ext cx="5532900" cy="2312818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007" y="3761332"/>
            <a:ext cx="4645706" cy="28254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8043" y="1325563"/>
            <a:ext cx="499081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200" dirty="0" smtClean="0"/>
              <a:t>« </a:t>
            </a:r>
            <a:r>
              <a:rPr lang="fr-FR" sz="2200" dirty="0" err="1" smtClean="0"/>
              <a:t>Africa’s</a:t>
            </a:r>
            <a:r>
              <a:rPr lang="fr-FR" sz="2200" dirty="0" smtClean="0"/>
              <a:t> </a:t>
            </a:r>
            <a:r>
              <a:rPr lang="fr-FR" sz="2200" dirty="0"/>
              <a:t>time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 smtClean="0"/>
              <a:t>now</a:t>
            </a:r>
            <a:r>
              <a:rPr lang="fr-FR" sz="2200" dirty="0" smtClean="0"/>
              <a:t> ». </a:t>
            </a:r>
            <a:r>
              <a:rPr lang="fr-FR" sz="2200" dirty="0"/>
              <a:t>As </a:t>
            </a:r>
            <a:r>
              <a:rPr lang="fr-FR" sz="2200" dirty="0" err="1"/>
              <a:t>technology</a:t>
            </a:r>
            <a:r>
              <a:rPr lang="fr-FR" sz="2200" dirty="0"/>
              <a:t> drives </a:t>
            </a:r>
            <a:r>
              <a:rPr lang="fr-FR" sz="2200" dirty="0" err="1"/>
              <a:t>mobility</a:t>
            </a:r>
            <a:r>
              <a:rPr lang="fr-FR" sz="2200" dirty="0"/>
              <a:t> and </a:t>
            </a:r>
            <a:r>
              <a:rPr lang="fr-FR" sz="2200" dirty="0" err="1"/>
              <a:t>connectivity</a:t>
            </a:r>
            <a:r>
              <a:rPr lang="fr-FR" sz="2200" dirty="0"/>
              <a:t> in </a:t>
            </a:r>
            <a:r>
              <a:rPr lang="fr-FR" sz="2200" dirty="0" err="1"/>
              <a:t>urbanized</a:t>
            </a:r>
            <a:r>
              <a:rPr lang="fr-FR" sz="2200" dirty="0"/>
              <a:t> </a:t>
            </a:r>
            <a:r>
              <a:rPr lang="fr-FR" sz="2200" dirty="0" err="1"/>
              <a:t>societies</a:t>
            </a:r>
            <a:r>
              <a:rPr lang="fr-FR" sz="2200" dirty="0"/>
              <a:t>, </a:t>
            </a:r>
            <a:r>
              <a:rPr lang="fr-FR" sz="2200" dirty="0" err="1"/>
              <a:t>African</a:t>
            </a:r>
            <a:r>
              <a:rPr lang="fr-FR" sz="2200" dirty="0"/>
              <a:t> </a:t>
            </a:r>
            <a:r>
              <a:rPr lang="fr-FR" sz="2200" dirty="0" err="1"/>
              <a:t>cities</a:t>
            </a:r>
            <a:r>
              <a:rPr lang="fr-FR" sz="2200" dirty="0"/>
              <a:t> </a:t>
            </a:r>
            <a:r>
              <a:rPr lang="fr-FR" sz="2200" dirty="0" err="1"/>
              <a:t>continuously</a:t>
            </a:r>
            <a:r>
              <a:rPr lang="fr-FR" sz="2200" dirty="0"/>
              <a:t> </a:t>
            </a:r>
            <a:r>
              <a:rPr lang="fr-FR" sz="2200" dirty="0" err="1"/>
              <a:t>seek</a:t>
            </a:r>
            <a:r>
              <a:rPr lang="fr-FR" sz="2200" dirty="0"/>
              <a:t> to </a:t>
            </a:r>
            <a:r>
              <a:rPr lang="fr-FR" sz="2200" dirty="0" err="1"/>
              <a:t>establish</a:t>
            </a:r>
            <a:r>
              <a:rPr lang="fr-FR" sz="2200" dirty="0"/>
              <a:t> new infrastructure and city </a:t>
            </a:r>
            <a:r>
              <a:rPr lang="fr-FR" sz="2200" dirty="0" err="1"/>
              <a:t>systems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will</a:t>
            </a:r>
            <a:r>
              <a:rPr lang="fr-FR" sz="2200" dirty="0"/>
              <a:t> </a:t>
            </a:r>
            <a:r>
              <a:rPr lang="fr-FR" sz="2200" dirty="0" err="1"/>
              <a:t>enable</a:t>
            </a:r>
            <a:r>
              <a:rPr lang="fr-FR" sz="2200" dirty="0"/>
              <a:t> transition, and position </a:t>
            </a:r>
            <a:r>
              <a:rPr lang="fr-FR" sz="2200" dirty="0" err="1"/>
              <a:t>them</a:t>
            </a:r>
            <a:r>
              <a:rPr lang="fr-FR" sz="2200" dirty="0"/>
              <a:t> as global leaders and </a:t>
            </a:r>
            <a:r>
              <a:rPr lang="fr-FR" sz="2200" dirty="0" err="1"/>
              <a:t>next</a:t>
            </a:r>
            <a:r>
              <a:rPr lang="fr-FR" sz="2200" dirty="0"/>
              <a:t> </a:t>
            </a:r>
            <a:r>
              <a:rPr lang="fr-FR" sz="2200" dirty="0" err="1"/>
              <a:t>generation</a:t>
            </a:r>
            <a:r>
              <a:rPr lang="fr-FR" sz="2200" dirty="0"/>
              <a:t> </a:t>
            </a:r>
            <a:r>
              <a:rPr lang="fr-FR" sz="2200" dirty="0" err="1" smtClean="0"/>
              <a:t>cities</a:t>
            </a:r>
            <a:r>
              <a:rPr lang="fr-FR" sz="2200" dirty="0" smtClean="0"/>
              <a:t>.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 err="1"/>
              <a:t>summit</a:t>
            </a:r>
            <a:r>
              <a:rPr lang="fr-FR" sz="2200" dirty="0"/>
              <a:t> </a:t>
            </a:r>
            <a:r>
              <a:rPr lang="fr-FR" sz="2200" dirty="0" err="1"/>
              <a:t>will</a:t>
            </a:r>
            <a:r>
              <a:rPr lang="fr-FR" sz="2200" dirty="0"/>
              <a:t> focus on how smart </a:t>
            </a:r>
            <a:r>
              <a:rPr lang="fr-FR" sz="2200" dirty="0" err="1"/>
              <a:t>cities</a:t>
            </a:r>
            <a:r>
              <a:rPr lang="fr-FR" sz="2200" dirty="0"/>
              <a:t>’ innovations </a:t>
            </a:r>
            <a:r>
              <a:rPr lang="fr-FR" sz="2200" dirty="0" err="1"/>
              <a:t>can</a:t>
            </a:r>
            <a:r>
              <a:rPr lang="fr-FR" sz="2200" dirty="0"/>
              <a:t>, and </a:t>
            </a:r>
            <a:r>
              <a:rPr lang="fr-FR" sz="2200" dirty="0" err="1"/>
              <a:t>will</a:t>
            </a:r>
            <a:r>
              <a:rPr lang="fr-FR" sz="2200" dirty="0"/>
              <a:t> drive to </a:t>
            </a:r>
            <a:r>
              <a:rPr lang="fr-FR" sz="2200" dirty="0" err="1"/>
              <a:t>faster</a:t>
            </a:r>
            <a:r>
              <a:rPr lang="fr-FR" sz="2200" dirty="0"/>
              <a:t> </a:t>
            </a:r>
            <a:r>
              <a:rPr lang="fr-FR" sz="2200" dirty="0" err="1"/>
              <a:t>deliver</a:t>
            </a:r>
            <a:r>
              <a:rPr lang="fr-FR" sz="2200" dirty="0"/>
              <a:t> </a:t>
            </a:r>
            <a:r>
              <a:rPr lang="fr-FR" sz="2200" dirty="0" err="1"/>
              <a:t>Africa’s</a:t>
            </a:r>
            <a:r>
              <a:rPr lang="fr-FR" sz="2200" dirty="0"/>
              <a:t> </a:t>
            </a:r>
            <a:r>
              <a:rPr lang="fr-FR" sz="2200" dirty="0" err="1"/>
              <a:t>socio-economic</a:t>
            </a:r>
            <a:r>
              <a:rPr lang="fr-FR" sz="2200" dirty="0"/>
              <a:t> transformation and real business revenue.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5075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/>
              <a:t>INCREASE TERRITORIES ATTRACTIVITY (AFRICA)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0976" y="1325563"/>
            <a:ext cx="613409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In 2013 and 2015, IBM </a:t>
            </a:r>
            <a:r>
              <a:rPr lang="fr-FR" dirty="0" err="1"/>
              <a:t>opened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laboratories</a:t>
            </a:r>
            <a:r>
              <a:rPr lang="fr-FR" dirty="0"/>
              <a:t> in Kenya and South </a:t>
            </a:r>
            <a:r>
              <a:rPr lang="fr-FR" dirty="0" err="1"/>
              <a:t>Africa</a:t>
            </a:r>
            <a:r>
              <a:rPr lang="fr-FR" dirty="0"/>
              <a:t> </a:t>
            </a:r>
            <a:r>
              <a:rPr lang="fr-FR" dirty="0" err="1"/>
              <a:t>respectively</a:t>
            </a:r>
            <a:r>
              <a:rPr lang="fr-FR" dirty="0"/>
              <a:t>. </a:t>
            </a:r>
            <a:r>
              <a:rPr lang="fr-FR" dirty="0" smtClean="0"/>
              <a:t>This </a:t>
            </a:r>
            <a:r>
              <a:rPr lang="fr-FR" dirty="0" err="1" smtClean="0"/>
              <a:t>laboratories</a:t>
            </a:r>
            <a:r>
              <a:rPr lang="fr-FR" dirty="0" smtClean="0"/>
              <a:t> </a:t>
            </a:r>
            <a:r>
              <a:rPr lang="fr-FR" dirty="0" err="1"/>
              <a:t>seek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smart applications to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inefficiencies</a:t>
            </a:r>
            <a:r>
              <a:rPr lang="fr-FR" dirty="0"/>
              <a:t> in public </a:t>
            </a:r>
            <a:r>
              <a:rPr lang="fr-FR" dirty="0" err="1"/>
              <a:t>procurement</a:t>
            </a:r>
            <a:r>
              <a:rPr lang="fr-FR" dirty="0"/>
              <a:t>, </a:t>
            </a:r>
            <a:r>
              <a:rPr lang="fr-FR" dirty="0" err="1"/>
              <a:t>energy</a:t>
            </a:r>
            <a:r>
              <a:rPr lang="fr-FR" dirty="0"/>
              <a:t> management, </a:t>
            </a:r>
            <a:r>
              <a:rPr lang="fr-FR" dirty="0" err="1"/>
              <a:t>financial</a:t>
            </a:r>
            <a:r>
              <a:rPr lang="fr-FR" dirty="0"/>
              <a:t> inclusion, </a:t>
            </a:r>
            <a:r>
              <a:rPr lang="fr-FR" dirty="0" err="1"/>
              <a:t>traffic</a:t>
            </a:r>
            <a:r>
              <a:rPr lang="fr-FR" dirty="0"/>
              <a:t> congestion, etc. in Kenya.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South </a:t>
            </a:r>
            <a:r>
              <a:rPr lang="fr-FR" dirty="0" err="1"/>
              <a:t>Africa</a:t>
            </a:r>
            <a:r>
              <a:rPr lang="fr-FR" dirty="0"/>
              <a:t>, the collaboration </a:t>
            </a:r>
            <a:r>
              <a:rPr lang="fr-FR" dirty="0" err="1"/>
              <a:t>will</a:t>
            </a:r>
            <a:r>
              <a:rPr lang="fr-FR" dirty="0"/>
              <a:t> focus on </a:t>
            </a:r>
            <a:r>
              <a:rPr lang="fr-FR" dirty="0" err="1"/>
              <a:t>advancing</a:t>
            </a:r>
            <a:r>
              <a:rPr lang="fr-FR" dirty="0"/>
              <a:t> cloud </a:t>
            </a:r>
            <a:r>
              <a:rPr lang="fr-FR" dirty="0" err="1"/>
              <a:t>computing</a:t>
            </a:r>
            <a:r>
              <a:rPr lang="fr-FR" dirty="0"/>
              <a:t>, </a:t>
            </a:r>
            <a:r>
              <a:rPr lang="fr-FR" dirty="0" err="1"/>
              <a:t>Big</a:t>
            </a:r>
            <a:r>
              <a:rPr lang="fr-FR" dirty="0"/>
              <a:t> Data and mobile technologies to power South </a:t>
            </a:r>
            <a:r>
              <a:rPr lang="fr-FR" dirty="0" err="1"/>
              <a:t>Africa’s</a:t>
            </a:r>
            <a:r>
              <a:rPr lang="fr-FR" dirty="0"/>
              <a:t> urbanisation, </a:t>
            </a:r>
            <a:r>
              <a:rPr lang="fr-FR" dirty="0" err="1"/>
              <a:t>boost</a:t>
            </a:r>
            <a:r>
              <a:rPr lang="fr-FR" dirty="0"/>
              <a:t> smart </a:t>
            </a:r>
            <a:r>
              <a:rPr lang="fr-FR" dirty="0" err="1"/>
              <a:t>mining</a:t>
            </a:r>
            <a:r>
              <a:rPr lang="fr-FR" dirty="0"/>
              <a:t> and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innovative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. 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38" y="996952"/>
            <a:ext cx="4473860" cy="2746706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02" y="3900820"/>
            <a:ext cx="4510932" cy="274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SYNOMYMS OF SMART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6032" y="1325563"/>
            <a:ext cx="11130455" cy="5201361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CONNECTED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INTELLIGENT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 DIGITAL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GREEN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SUSTAINABLE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RESILIENT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 QUANTIFIED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PARTICIPATIVE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SHARING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3 LEVELS OF INTELLIGENCE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4968" y="1560634"/>
            <a:ext cx="5853225" cy="529736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err="1"/>
              <a:t>From</a:t>
            </a:r>
            <a:r>
              <a:rPr lang="fr-FR" sz="2200" dirty="0"/>
              <a:t> the countries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implemented</a:t>
            </a:r>
            <a:r>
              <a:rPr lang="fr-FR" sz="2200" dirty="0"/>
              <a:t> smart </a:t>
            </a:r>
            <a:r>
              <a:rPr lang="fr-FR" sz="2200" dirty="0" err="1"/>
              <a:t>cities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the </a:t>
            </a:r>
            <a:r>
              <a:rPr lang="fr-FR" sz="2200" dirty="0" err="1"/>
              <a:t>entire</a:t>
            </a:r>
            <a:r>
              <a:rPr lang="fr-FR" sz="2200" dirty="0"/>
              <a:t> world have </a:t>
            </a:r>
            <a:r>
              <a:rPr lang="fr-FR" sz="2200" dirty="0" err="1"/>
              <a:t>identified</a:t>
            </a:r>
            <a:r>
              <a:rPr lang="fr-FR" sz="2200" dirty="0"/>
              <a:t> </a:t>
            </a:r>
            <a:r>
              <a:rPr lang="fr-FR" sz="2200" dirty="0" err="1"/>
              <a:t>three</a:t>
            </a:r>
            <a:r>
              <a:rPr lang="fr-FR" sz="2200" dirty="0"/>
              <a:t> distinct </a:t>
            </a:r>
            <a:r>
              <a:rPr lang="fr-FR" sz="2200" dirty="0" err="1"/>
              <a:t>levels</a:t>
            </a:r>
            <a:r>
              <a:rPr lang="fr-FR" sz="2200" dirty="0"/>
              <a:t> (</a:t>
            </a:r>
            <a:r>
              <a:rPr lang="fr-FR" sz="2200" dirty="0" err="1"/>
              <a:t>Spiro</a:t>
            </a:r>
            <a:r>
              <a:rPr lang="fr-FR" sz="2200" dirty="0"/>
              <a:t>, 2006), (</a:t>
            </a:r>
            <a:r>
              <a:rPr lang="fr-FR" sz="2200" dirty="0" err="1"/>
              <a:t>Schaffers</a:t>
            </a:r>
            <a:r>
              <a:rPr lang="fr-FR" sz="2200" dirty="0"/>
              <a:t>, 2012) 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Network: The </a:t>
            </a:r>
            <a:r>
              <a:rPr lang="fr-FR" sz="2200" dirty="0"/>
              <a:t>first </a:t>
            </a:r>
            <a:r>
              <a:rPr lang="fr-FR" sz="2200" dirty="0" err="1"/>
              <a:t>step</a:t>
            </a:r>
            <a:r>
              <a:rPr lang="fr-FR" sz="2200" dirty="0"/>
              <a:t> for the smart city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based</a:t>
            </a:r>
            <a:r>
              <a:rPr lang="fr-FR" sz="2200" dirty="0"/>
              <a:t> on the </a:t>
            </a:r>
            <a:r>
              <a:rPr lang="fr-FR" sz="2200" dirty="0" err="1"/>
              <a:t>physical</a:t>
            </a:r>
            <a:r>
              <a:rPr lang="fr-FR" sz="2200" dirty="0"/>
              <a:t> </a:t>
            </a:r>
            <a:r>
              <a:rPr lang="fr-FR" sz="2200" dirty="0" err="1"/>
              <a:t>telecommunications</a:t>
            </a:r>
            <a:r>
              <a:rPr lang="fr-FR" sz="2200" dirty="0"/>
              <a:t> network infrastructure, </a:t>
            </a:r>
            <a:r>
              <a:rPr lang="fr-FR" sz="2200" dirty="0" err="1"/>
              <a:t>comprised</a:t>
            </a:r>
            <a:r>
              <a:rPr lang="fr-FR" sz="2200" dirty="0"/>
              <a:t> of the </a:t>
            </a:r>
            <a:r>
              <a:rPr lang="fr-FR" sz="2200" dirty="0" err="1"/>
              <a:t>wiring</a:t>
            </a:r>
            <a:r>
              <a:rPr lang="fr-FR" sz="2200" dirty="0"/>
              <a:t>, the </a:t>
            </a:r>
            <a:r>
              <a:rPr lang="fr-FR" sz="2200" dirty="0" err="1"/>
              <a:t>wireless</a:t>
            </a:r>
            <a:r>
              <a:rPr lang="fr-FR" sz="2200" dirty="0"/>
              <a:t>, </a:t>
            </a:r>
            <a:r>
              <a:rPr lang="fr-FR" sz="2200" dirty="0" err="1"/>
              <a:t>together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any</a:t>
            </a:r>
            <a:r>
              <a:rPr lang="fr-FR" sz="2200" dirty="0"/>
              <a:t> servers and </a:t>
            </a:r>
            <a:r>
              <a:rPr lang="fr-FR" sz="2200" dirty="0" err="1"/>
              <a:t>routers</a:t>
            </a:r>
            <a:r>
              <a:rPr lang="fr-FR" sz="2200" dirty="0"/>
              <a:t> </a:t>
            </a:r>
            <a:r>
              <a:rPr lang="fr-FR" sz="2200" dirty="0" err="1"/>
              <a:t>required</a:t>
            </a:r>
            <a:r>
              <a:rPr lang="fr-FR" sz="2200" dirty="0"/>
              <a:t> for operating the infrastructure</a:t>
            </a:r>
            <a:r>
              <a:rPr lang="fr-FR" sz="2200" dirty="0" smtClean="0"/>
              <a:t>.</a:t>
            </a: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Applications : The </a:t>
            </a:r>
            <a:r>
              <a:rPr lang="fr-FR" sz="2200" dirty="0"/>
              <a:t>second </a:t>
            </a:r>
            <a:r>
              <a:rPr lang="fr-FR" sz="2200" dirty="0" err="1" smtClean="0"/>
              <a:t>step</a:t>
            </a:r>
            <a:r>
              <a:rPr lang="fr-FR" sz="2200" dirty="0" smtClean="0"/>
              <a:t> </a:t>
            </a:r>
            <a:r>
              <a:rPr lang="fr-FR" sz="2200" dirty="0" err="1" smtClean="0"/>
              <a:t>constitutes</a:t>
            </a:r>
            <a:r>
              <a:rPr lang="fr-FR" sz="2200" dirty="0" smtClean="0"/>
              <a:t> </a:t>
            </a:r>
            <a:r>
              <a:rPr lang="fr-FR" sz="2200" dirty="0"/>
              <a:t>applications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facilitate</a:t>
            </a:r>
            <a:r>
              <a:rPr lang="fr-FR" sz="2200" dirty="0"/>
              <a:t> </a:t>
            </a:r>
            <a:r>
              <a:rPr lang="fr-FR" sz="2200" dirty="0" err="1"/>
              <a:t>operations</a:t>
            </a:r>
            <a:r>
              <a:rPr lang="fr-FR" sz="2200" dirty="0"/>
              <a:t> in the city, </a:t>
            </a:r>
            <a:r>
              <a:rPr lang="fr-FR" sz="2200" dirty="0" err="1"/>
              <a:t>like</a:t>
            </a:r>
            <a:r>
              <a:rPr lang="fr-FR" sz="2200" dirty="0"/>
              <a:t> </a:t>
            </a:r>
            <a:r>
              <a:rPr lang="fr-FR" sz="2200" dirty="0" err="1"/>
              <a:t>traffic</a:t>
            </a:r>
            <a:r>
              <a:rPr lang="fr-FR" sz="2200" dirty="0"/>
              <a:t> control, etc.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Connectivity</a:t>
            </a:r>
            <a:r>
              <a:rPr lang="fr-FR" sz="2200" dirty="0" smtClean="0"/>
              <a:t>: The </a:t>
            </a:r>
            <a:r>
              <a:rPr lang="fr-FR" sz="2200" dirty="0" err="1"/>
              <a:t>third</a:t>
            </a:r>
            <a:r>
              <a:rPr lang="fr-FR" sz="2200" dirty="0"/>
              <a:t> </a:t>
            </a:r>
            <a:r>
              <a:rPr lang="fr-FR" sz="2200" dirty="0" err="1"/>
              <a:t>step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based</a:t>
            </a:r>
            <a:r>
              <a:rPr lang="fr-FR" sz="2200" dirty="0"/>
              <a:t> by </a:t>
            </a:r>
            <a:r>
              <a:rPr lang="fr-FR" sz="2200" dirty="0" err="1"/>
              <a:t>ubiquitous</a:t>
            </a:r>
            <a:r>
              <a:rPr lang="fr-FR" sz="2200" dirty="0"/>
              <a:t> or </a:t>
            </a:r>
            <a:r>
              <a:rPr lang="fr-FR" sz="2200" dirty="0" err="1"/>
              <a:t>connectivity</a:t>
            </a:r>
            <a:r>
              <a:rPr lang="fr-FR" sz="2200" dirty="0"/>
              <a:t> of all.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10" y="1560634"/>
            <a:ext cx="5846789" cy="36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2305</Words>
  <Application>Microsoft Macintosh PowerPoint</Application>
  <PresentationFormat>Grand écran</PresentationFormat>
  <Paragraphs>196</Paragraphs>
  <Slides>71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8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AMERICAN INVESTMENT-SEPT 2016</vt:lpstr>
      <vt:lpstr>CHINESE COMPANIES INVESTMENT-DEC 2016</vt:lpstr>
      <vt:lpstr>Présentation PowerPoint</vt:lpstr>
      <vt:lpstr>SMART CITY  </vt:lpstr>
      <vt:lpstr>SYNOMYMS OF SMART</vt:lpstr>
      <vt:lpstr>3 LEVELS OF INTELLIGENCE  </vt:lpstr>
      <vt:lpstr>X FACTORS </vt:lpstr>
      <vt:lpstr>POPULATION GROWTH </vt:lpstr>
      <vt:lpstr>THREAT OF GLOBAL WARMING </vt:lpstr>
      <vt:lpstr>URBANIZATION: CHINA MEGA-CITIES </vt:lpstr>
      <vt:lpstr>URBANIZATION : INDIA MEGA-CITIES </vt:lpstr>
      <vt:lpstr>NEW URBAN MOBILITY </vt:lpstr>
      <vt:lpstr>SMART CITY AS A SYSTEM OF SMART SYSTEMS</vt:lpstr>
      <vt:lpstr>SMART SECTORS </vt:lpstr>
      <vt:lpstr>SMART ECO-SYSTEM : SINGAPORE </vt:lpstr>
      <vt:lpstr>SMART ENERGY (SMART GRIDS)</vt:lpstr>
      <vt:lpstr>SMART TRANSPORTS</vt:lpstr>
      <vt:lpstr>SMART WATER MANAGEMENT</vt:lpstr>
      <vt:lpstr>SMART WASTE MANAGEMENT </vt:lpstr>
      <vt:lpstr>SMART BUILDINGS </vt:lpstr>
      <vt:lpstr>SMART SAFETY </vt:lpstr>
      <vt:lpstr>SMART GOVERNANCE &amp; EDUCATION </vt:lpstr>
      <vt:lpstr>SMART HEALTH</vt:lpstr>
      <vt:lpstr>SMART CITIZEN FIRST </vt:lpstr>
      <vt:lpstr>SMART CITY IS NOT A UNIQUE MODEL  </vt:lpstr>
      <vt:lpstr>BARCELONA : PIONEER EUROPEAN CITY </vt:lpstr>
      <vt:lpstr>MILTON KEYNES : DATA-DRIVEN CITY </vt:lpstr>
      <vt:lpstr>STOCKHOLM : GREEN CITY</vt:lpstr>
      <vt:lpstr>VANCOUVER: GREENEST CITY  </vt:lpstr>
      <vt:lpstr>SEATTLE : HACKHATON CITY </vt:lpstr>
      <vt:lpstr>MEDELLIN : MIRACULOUS CITY </vt:lpstr>
      <vt:lpstr>SEOUL : PIONEER ASIAN CITY</vt:lpstr>
      <vt:lpstr>NANJING : MOBILITY CITY </vt:lpstr>
      <vt:lpstr>CHENNAI: INDIAN MODEL </vt:lpstr>
      <vt:lpstr>JOHANNESBURG : DIGITAL AMBASSADORS </vt:lpstr>
      <vt:lpstr>SMART DIVERSITY </vt:lpstr>
      <vt:lpstr>Présentation PowerPoint</vt:lpstr>
      <vt:lpstr>SMART CITY EVOLUTION: DATAPOLIS &amp; PARTICIPOLIS </vt:lpstr>
      <vt:lpstr>SMART CITY IS A BUSINESS </vt:lpstr>
      <vt:lpstr>RETHINKING SMART CITIES FROM THE GROUND UP</vt:lpstr>
      <vt:lpstr>Présentation PowerPoint</vt:lpstr>
      <vt:lpstr>DEVELOP INFRASTRUCTURE (WIFI)</vt:lpstr>
      <vt:lpstr>DEVELOP INFRASTRUCTURE (5G)</vt:lpstr>
      <vt:lpstr>INTERNET OF THINGS (HAMBURG) </vt:lpstr>
      <vt:lpstr>IOT SMART LIGHTNING (LOS ANGELES)</vt:lpstr>
      <vt:lpstr>DATA INTEGRATION  (SANTANDER)</vt:lpstr>
      <vt:lpstr>DATA VISUALIZATION (SINGAPORE)</vt:lpstr>
      <vt:lpstr>DATA VISUALIZATION (NEW YORK CITY ) </vt:lpstr>
      <vt:lpstr>PREDICTIVE ANALYTICS (MEMPHIS)  </vt:lpstr>
      <vt:lpstr>PREDICTIVE ANALYTICS (RIO DE JANEIRO)</vt:lpstr>
      <vt:lpstr>PREDICTIVE ANALYTICS (ZHENJIANG)</vt:lpstr>
      <vt:lpstr>OPEN DATA-API (AMSTERDAM) </vt:lpstr>
      <vt:lpstr>OPEN DATA-SETS OF DATA (RATP-PARIS) </vt:lpstr>
      <vt:lpstr>OPENDATASOFT PORTAL (PARIS-BRUXELLES ) </vt:lpstr>
      <vt:lpstr>OPEN SOURCE PLATFORM SMARTCITIZEN KIT</vt:lpstr>
      <vt:lpstr>SMART CITY HACKATHON (SAN DIEGO) </vt:lpstr>
      <vt:lpstr>SMART CITY CHALLENGE (USA)</vt:lpstr>
      <vt:lpstr>GAMIFICATION (MAPATON CDMX MEXICO) </vt:lpstr>
      <vt:lpstr>CROWDSOURCING &amp; CIVIC HACKING (Fix My Street) </vt:lpstr>
      <vt:lpstr>SOCIAL NETWORKS (JAKARTA-TWEETER)</vt:lpstr>
      <vt:lpstr>APPS &amp; DATA SHARING (UBER, WAZE, STRAVA) </vt:lpstr>
      <vt:lpstr>Présentation PowerPoint</vt:lpstr>
      <vt:lpstr>SOCIAL APARTHEID? </vt:lpstr>
      <vt:lpstr>EQUAL OPPORTUNITY ? </vt:lpstr>
      <vt:lpstr>BIG MOTHER</vt:lpstr>
      <vt:lpstr>PREDICTIVE POLICY </vt:lpstr>
      <vt:lpstr>INCREASE TERRITORIES ATTRACTIVITY (AFRICA)</vt:lpstr>
      <vt:lpstr>INCREASE TERRITORIES ATTRACTIVITY (AFRICA)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225</cp:revision>
  <dcterms:created xsi:type="dcterms:W3CDTF">2017-01-02T16:41:31Z</dcterms:created>
  <dcterms:modified xsi:type="dcterms:W3CDTF">2017-01-12T11:34:28Z</dcterms:modified>
</cp:coreProperties>
</file>